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82" r:id="rId3"/>
    <p:sldId id="278" r:id="rId4"/>
    <p:sldId id="274" r:id="rId5"/>
    <p:sldId id="266" r:id="rId6"/>
    <p:sldId id="280" r:id="rId7"/>
    <p:sldId id="281" r:id="rId8"/>
    <p:sldId id="283" r:id="rId9"/>
    <p:sldId id="269" r:id="rId10"/>
    <p:sldId id="28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65698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02BB-4DF9-4387-954C-09A6DDD908F8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CCEC-618B-4293-85FC-B117A364E4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71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8CCEC-618B-4293-85FC-B117A364E49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38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8CCEC-618B-4293-85FC-B117A364E49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13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4B8D-0DD6-42E3-ACF0-E07A507DB3BC}" type="datetimeFigureOut">
              <a:rPr lang="pl-PL" smtClean="0"/>
              <a:pPr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977A-FA4D-40A0-91EB-1881FEF4D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899AEEA8-F4F5-442F-AFED-6A34BCC6A6B7}"/>
              </a:ext>
            </a:extLst>
          </p:cNvPr>
          <p:cNvSpPr txBox="1"/>
          <p:nvPr/>
        </p:nvSpPr>
        <p:spPr>
          <a:xfrm>
            <a:off x="1439652" y="26064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SCANGRAF v.2.0 – strona tytułowa programu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8338DF-4F9C-4CDE-8779-0FB9FBBEE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45790"/>
            <a:ext cx="7391400" cy="474345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47F1532-E390-4882-A5B3-33CA218A9D6C}"/>
              </a:ext>
            </a:extLst>
          </p:cNvPr>
          <p:cNvSpPr txBox="1"/>
          <p:nvPr/>
        </p:nvSpPr>
        <p:spPr>
          <a:xfrm>
            <a:off x="216000" y="5735136"/>
            <a:ext cx="8712000" cy="9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SCANGRAF v.2.0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jest programem grafometrycznym i nie wyznacza parametrów wymiernych matematycznie. Służy do wizualizacji motorycznych cech pisma.</a:t>
            </a:r>
          </a:p>
          <a:p>
            <a:pPr algn="ctr"/>
            <a:r>
              <a:rPr lang="pl-PL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Jego wyniki są interpretowane  inaczej niż w programach grafometrycznych.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3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7FF6C65-AB3C-4D90-994F-B6097D65EE00}"/>
              </a:ext>
            </a:extLst>
          </p:cNvPr>
          <p:cNvSpPr txBox="1"/>
          <p:nvPr/>
        </p:nvSpPr>
        <p:spPr>
          <a:xfrm>
            <a:off x="1403648" y="2799000"/>
            <a:ext cx="6336704" cy="12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Zapraszamy do korzystania</a:t>
            </a:r>
          </a:p>
          <a:p>
            <a:pPr algn="ctr"/>
            <a:r>
              <a:rPr lang="pl-PL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programu</a:t>
            </a: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21628"/>
      </p:ext>
    </p:extLst>
  </p:cSld>
  <p:clrMapOvr>
    <a:masterClrMapping/>
  </p:clrMapOvr>
  <p:transition>
    <p:zoom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D64FA184-3BAC-41A8-9A83-C3CDFD5A5108}"/>
              </a:ext>
            </a:extLst>
          </p:cNvPr>
          <p:cNvSpPr txBox="1"/>
          <p:nvPr/>
        </p:nvSpPr>
        <p:spPr>
          <a:xfrm>
            <a:off x="2231740" y="260648"/>
            <a:ext cx="468052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działania programu</a:t>
            </a: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4503C4C-8187-415B-B49E-6726B0D64BC6}"/>
              </a:ext>
            </a:extLst>
          </p:cNvPr>
          <p:cNvSpPr txBox="1"/>
          <p:nvPr/>
        </p:nvSpPr>
        <p:spPr>
          <a:xfrm>
            <a:off x="234000" y="914765"/>
            <a:ext cx="8676000" cy="9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Program, badając kolejne piksele map bitowych badanych próbek, odnajduje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 podstawie składowych </a:t>
            </a:r>
            <a:r>
              <a:rPr lang="pl-P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miejsca najciemniejszego i najjaśniejszego odcienia koloru środka kryjącego, którym tekst próbki został nakreślony.</a:t>
            </a: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4908C1E-0518-4000-AFA9-062AC2CC8698}"/>
              </a:ext>
            </a:extLst>
          </p:cNvPr>
          <p:cNvSpPr txBox="1"/>
          <p:nvPr/>
        </p:nvSpPr>
        <p:spPr>
          <a:xfrm>
            <a:off x="234000" y="2036882"/>
            <a:ext cx="8676000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Różnica wartości </a:t>
            </a:r>
            <a:r>
              <a:rPr lang="pl-P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między najjaśniejszym a najciemniejszym miejscem, stanowi rozpiętość (przedział) odcieni koloru środka kryjącego  występującego w próbce.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5984B9C-F356-494B-8723-FBA23E631023}"/>
              </a:ext>
            </a:extLst>
          </p:cNvPr>
          <p:cNvSpPr txBox="1"/>
          <p:nvPr/>
        </p:nvSpPr>
        <p:spPr>
          <a:xfrm>
            <a:off x="234000" y="2906999"/>
            <a:ext cx="86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Następnie przedział ten jest dzielony na pewną ilość fragmentów (użytkownik ma do wyboru liczbę od 2 do 100, lub może przyjąć domyślną liczbę 40).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478FB71-1399-49A6-B87F-873ACB4FBA7F}"/>
              </a:ext>
            </a:extLst>
          </p:cNvPr>
          <p:cNvSpPr txBox="1"/>
          <p:nvPr/>
        </p:nvSpPr>
        <p:spPr>
          <a:xfrm>
            <a:off x="234000" y="3741116"/>
            <a:ext cx="8676000" cy="11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Fragmenty te, poczynając od najjaśniejszego, są poddawane transformacjom  w kolejnych powtórzeniach  (iteracjach). Transformacje polegają na maskowaniu (ściślej – zamalowywaniu wybranym przez użytkownika kolorem – domyślnie białym) fragmentów próbek od najjaśniejszego do najciemniejszego.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B64288-4EC7-47A5-A345-BAB8CFA55B95}"/>
              </a:ext>
            </a:extLst>
          </p:cNvPr>
          <p:cNvSpPr txBox="1"/>
          <p:nvPr/>
        </p:nvSpPr>
        <p:spPr>
          <a:xfrm>
            <a:off x="234000" y="5115233"/>
            <a:ext cx="8676000" cy="9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miarę zwiększania ilości iteracji, stopniowo, jaśniejsze fragmenty linii graficznej  próbek „zanikają”.  Pozostają natomiast te ciemniejsze, będące  wizualizacją rozkładu  środka kryjącego w linii pisma – czyli systemu jego cieniowania.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D198FB0-5209-4A7F-B675-97D66FA0E3EB}"/>
              </a:ext>
            </a:extLst>
          </p:cNvPr>
          <p:cNvSpPr txBox="1"/>
          <p:nvPr/>
        </p:nvSpPr>
        <p:spPr>
          <a:xfrm>
            <a:off x="1026000" y="6237352"/>
            <a:ext cx="709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rgbClr val="FFC000"/>
                </a:solidFill>
              </a:rPr>
              <a:t>Na następnym slajdzie pokazano zasadę wyżej opisanej transformacji.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91946"/>
      </p:ext>
    </p:extLst>
  </p:cSld>
  <p:clrMapOvr>
    <a:masterClrMapping/>
  </p:clrMapOvr>
  <p:transition>
    <p:zoom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5 powiększenie linii przykładowej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401" y="1773056"/>
            <a:ext cx="7497296" cy="216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7" name="pole tekstowe 36"/>
          <p:cNvSpPr txBox="1"/>
          <p:nvPr/>
        </p:nvSpPr>
        <p:spPr>
          <a:xfrm>
            <a:off x="2824954" y="1356214"/>
            <a:ext cx="3708000" cy="39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Bardzo duże powiększenie tej linii</a:t>
            </a:r>
          </a:p>
        </p:txBody>
      </p:sp>
      <p:grpSp>
        <p:nvGrpSpPr>
          <p:cNvPr id="12" name="Grupa 5"/>
          <p:cNvGrpSpPr/>
          <p:nvPr/>
        </p:nvGrpSpPr>
        <p:grpSpPr>
          <a:xfrm>
            <a:off x="2457109" y="2457526"/>
            <a:ext cx="3071834" cy="785818"/>
            <a:chOff x="2428860" y="2357430"/>
            <a:chExt cx="3071834" cy="785818"/>
          </a:xfrm>
        </p:grpSpPr>
        <p:sp>
          <p:nvSpPr>
            <p:cNvPr id="7" name="Elipsa 6"/>
            <p:cNvSpPr/>
            <p:nvPr/>
          </p:nvSpPr>
          <p:spPr>
            <a:xfrm>
              <a:off x="4500562" y="3000372"/>
              <a:ext cx="142876" cy="142876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2428860" y="2357430"/>
              <a:ext cx="3071834" cy="42862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pl-PL" sz="12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Najciemniejszy odcień środka kryjącego </a:t>
              </a:r>
              <a:r>
                <a:rPr lang="pl-PL" sz="1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RGB(15,9,69</a:t>
              </a:r>
              <a:r>
                <a:rPr lang="pl-PL" sz="12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ctr"/>
              <a:endParaRPr lang="pl-PL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Łącznik prosty ze strzałką 8"/>
            <p:cNvCxnSpPr>
              <a:stCxn id="8" idx="2"/>
              <a:endCxn id="7" idx="2"/>
            </p:cNvCxnSpPr>
            <p:nvPr/>
          </p:nvCxnSpPr>
          <p:spPr>
            <a:xfrm rot="16200000" flipH="1">
              <a:off x="4089793" y="2661041"/>
              <a:ext cx="285752" cy="5357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a 12"/>
          <p:cNvGrpSpPr/>
          <p:nvPr/>
        </p:nvGrpSpPr>
        <p:grpSpPr>
          <a:xfrm>
            <a:off x="4873177" y="2671840"/>
            <a:ext cx="3084658" cy="1071570"/>
            <a:chOff x="4844928" y="2571744"/>
            <a:chExt cx="3084658" cy="1071570"/>
          </a:xfrm>
        </p:grpSpPr>
        <p:sp>
          <p:nvSpPr>
            <p:cNvPr id="14" name="Elipsa 13"/>
            <p:cNvSpPr/>
            <p:nvPr/>
          </p:nvSpPr>
          <p:spPr>
            <a:xfrm>
              <a:off x="7321813" y="2571744"/>
              <a:ext cx="142876" cy="1428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844928" y="3214686"/>
              <a:ext cx="3084658" cy="42862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pl-PL" sz="12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Najjaśniejszy odcień środka kryjącego </a:t>
              </a:r>
              <a:r>
                <a:rPr lang="pl-PL" sz="1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RGB(169,160,161)</a:t>
              </a:r>
            </a:p>
            <a:p>
              <a:pPr algn="ctr"/>
              <a:endParaRPr lang="pl-PL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Łącznik prosty ze strzałką 15"/>
            <p:cNvCxnSpPr>
              <a:stCxn id="15" idx="0"/>
              <a:endCxn id="14" idx="2"/>
            </p:cNvCxnSpPr>
            <p:nvPr/>
          </p:nvCxnSpPr>
          <p:spPr>
            <a:xfrm rot="5400000" flipH="1" flipV="1">
              <a:off x="6568783" y="2461656"/>
              <a:ext cx="571504" cy="9345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Obraz 56" descr="05 powiększenie linii przykładowej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57" y="4538039"/>
            <a:ext cx="7452000" cy="21487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8" name="Prostokąt 57"/>
          <p:cNvSpPr/>
          <p:nvPr/>
        </p:nvSpPr>
        <p:spPr>
          <a:xfrm>
            <a:off x="885473" y="4554161"/>
            <a:ext cx="936000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/>
          <p:cNvSpPr/>
          <p:nvPr/>
        </p:nvSpPr>
        <p:spPr>
          <a:xfrm>
            <a:off x="7338339" y="4546828"/>
            <a:ext cx="936000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rostokąt 59"/>
          <p:cNvSpPr/>
          <p:nvPr/>
        </p:nvSpPr>
        <p:spPr>
          <a:xfrm>
            <a:off x="1814167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rostokąt 60"/>
          <p:cNvSpPr/>
          <p:nvPr/>
        </p:nvSpPr>
        <p:spPr>
          <a:xfrm>
            <a:off x="7124025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/>
          <p:cNvSpPr/>
          <p:nvPr/>
        </p:nvSpPr>
        <p:spPr>
          <a:xfrm>
            <a:off x="2028481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6957703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rostokąt 63"/>
          <p:cNvSpPr/>
          <p:nvPr/>
        </p:nvSpPr>
        <p:spPr>
          <a:xfrm>
            <a:off x="2219349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Prostokąt 64"/>
          <p:cNvSpPr/>
          <p:nvPr/>
        </p:nvSpPr>
        <p:spPr>
          <a:xfrm>
            <a:off x="6743389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65"/>
          <p:cNvSpPr/>
          <p:nvPr/>
        </p:nvSpPr>
        <p:spPr>
          <a:xfrm>
            <a:off x="2421940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66"/>
          <p:cNvSpPr/>
          <p:nvPr/>
        </p:nvSpPr>
        <p:spPr>
          <a:xfrm>
            <a:off x="6529075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67"/>
          <p:cNvSpPr/>
          <p:nvPr/>
        </p:nvSpPr>
        <p:spPr>
          <a:xfrm>
            <a:off x="2599985" y="4554161"/>
            <a:ext cx="21431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68"/>
          <p:cNvSpPr/>
          <p:nvPr/>
        </p:nvSpPr>
        <p:spPr>
          <a:xfrm>
            <a:off x="6314761" y="4554161"/>
            <a:ext cx="252000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ole tekstowe 69"/>
          <p:cNvSpPr txBox="1"/>
          <p:nvPr/>
        </p:nvSpPr>
        <p:spPr>
          <a:xfrm>
            <a:off x="2885737" y="5085184"/>
            <a:ext cx="34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przeprowadzeniu przyjętej przez użytkownika ilości transformacji, pozostają w próbce tylko głębokie cienie.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 tym przykładzie wykonano 6 iteracji (powtórzeń) transformacyjnych.</a:t>
            </a:r>
          </a:p>
        </p:txBody>
      </p:sp>
      <p:sp>
        <p:nvSpPr>
          <p:cNvPr id="71" name="pole tekstowe 70"/>
          <p:cNvSpPr txBox="1"/>
          <p:nvPr/>
        </p:nvSpPr>
        <p:spPr>
          <a:xfrm>
            <a:off x="2600017" y="4077072"/>
            <a:ext cx="42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Maskowanie linii w kolejnych iteracjach</a:t>
            </a: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0A878D1-6B92-468A-8F02-68B6D28D5BD0}"/>
              </a:ext>
            </a:extLst>
          </p:cNvPr>
          <p:cNvGrpSpPr/>
          <p:nvPr/>
        </p:nvGrpSpPr>
        <p:grpSpPr>
          <a:xfrm>
            <a:off x="539552" y="116632"/>
            <a:ext cx="2788661" cy="1117828"/>
            <a:chOff x="35496" y="44624"/>
            <a:chExt cx="2788661" cy="1117828"/>
          </a:xfrm>
        </p:grpSpPr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3D0AFBE6-03A8-46BF-9B47-B1B36546722E}"/>
                </a:ext>
              </a:extLst>
            </p:cNvPr>
            <p:cNvCxnSpPr/>
            <p:nvPr/>
          </p:nvCxnSpPr>
          <p:spPr>
            <a:xfrm rot="5400000">
              <a:off x="2266157" y="604452"/>
              <a:ext cx="111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3B524021-3BE1-4D4D-8D3A-A66BB06A7CA4}"/>
                </a:ext>
              </a:extLst>
            </p:cNvPr>
            <p:cNvGrpSpPr/>
            <p:nvPr/>
          </p:nvGrpSpPr>
          <p:grpSpPr>
            <a:xfrm>
              <a:off x="35496" y="44624"/>
              <a:ext cx="2786082" cy="1116000"/>
              <a:chOff x="204253" y="129478"/>
              <a:chExt cx="2786082" cy="1314450"/>
            </a:xfrm>
          </p:grpSpPr>
          <p:pic>
            <p:nvPicPr>
              <p:cNvPr id="41" name="Obraz 40" descr="04 przykładowa linia_a.jpg">
                <a:extLst>
                  <a:ext uri="{FF2B5EF4-FFF2-40B4-BE49-F238E27FC236}">
                    <a16:creationId xmlns:a16="http://schemas.microsoft.com/office/drawing/2014/main" id="{86C9A4D2-ECB6-4C12-A5CD-2A6110895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r="33898"/>
              <a:stretch>
                <a:fillRect/>
              </a:stretch>
            </p:blipFill>
            <p:spPr>
              <a:xfrm>
                <a:off x="204253" y="129478"/>
                <a:ext cx="2786082" cy="1314450"/>
              </a:xfrm>
              <a:prstGeom prst="rect">
                <a:avLst/>
              </a:prstGeom>
            </p:spPr>
          </p:pic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F6148926-27EE-482D-AC40-098CC7BB4C37}"/>
                  </a:ext>
                </a:extLst>
              </p:cNvPr>
              <p:cNvSpPr txBox="1"/>
              <p:nvPr/>
            </p:nvSpPr>
            <p:spPr>
              <a:xfrm>
                <a:off x="327406" y="257236"/>
                <a:ext cx="1214446" cy="11237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dirty="0">
                    <a:latin typeface="Arial" pitchFamily="34" charset="0"/>
                    <a:cs typeface="Arial" pitchFamily="34" charset="0"/>
                  </a:rPr>
                  <a:t>Linia nakreślona grubym mazakiem</a:t>
                </a:r>
              </a:p>
            </p:txBody>
          </p:sp>
          <p:cxnSp>
            <p:nvCxnSpPr>
              <p:cNvPr id="43" name="Łącznik prosty ze strzałką 42">
                <a:extLst>
                  <a:ext uri="{FF2B5EF4-FFF2-40B4-BE49-F238E27FC236}">
                    <a16:creationId xmlns:a16="http://schemas.microsoft.com/office/drawing/2014/main" id="{4F23D6D4-FF69-413E-874E-1FCCE8FD5F29}"/>
                  </a:ext>
                </a:extLst>
              </p:cNvPr>
              <p:cNvCxnSpPr/>
              <p:nvPr/>
            </p:nvCxnSpPr>
            <p:spPr>
              <a:xfrm flipV="1">
                <a:off x="1541852" y="780722"/>
                <a:ext cx="6840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A8B2C39D-0C06-4F6B-817C-A8B3F62601D1}"/>
              </a:ext>
            </a:extLst>
          </p:cNvPr>
          <p:cNvSpPr txBox="1"/>
          <p:nvPr/>
        </p:nvSpPr>
        <p:spPr>
          <a:xfrm>
            <a:off x="4176400" y="427904"/>
            <a:ext cx="3996000" cy="504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transformacji</a:t>
            </a:r>
          </a:p>
          <a:p>
            <a:endParaRPr lang="pl-PL" sz="2000" dirty="0"/>
          </a:p>
        </p:txBody>
      </p:sp>
    </p:spTree>
  </p:cSld>
  <p:clrMapOvr>
    <a:masterClrMapping/>
  </p:clrMapOvr>
  <p:transition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105794" y="4869368"/>
            <a:ext cx="4408478" cy="1872000"/>
            <a:chOff x="105794" y="4869368"/>
            <a:chExt cx="4408478" cy="1872000"/>
          </a:xfrm>
        </p:grpSpPr>
        <p:pic>
          <p:nvPicPr>
            <p:cNvPr id="4" name="Obraz 3" descr="a5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94" y="4869368"/>
              <a:ext cx="4408478" cy="187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5" name="pole tekstowe 4"/>
            <p:cNvSpPr txBox="1"/>
            <p:nvPr/>
          </p:nvSpPr>
          <p:spPr>
            <a:xfrm>
              <a:off x="3851920" y="4941168"/>
              <a:ext cx="576064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05794" y="2780575"/>
            <a:ext cx="4392488" cy="1872000"/>
            <a:chOff x="105794" y="2780575"/>
            <a:chExt cx="4392488" cy="1872000"/>
          </a:xfrm>
        </p:grpSpPr>
        <p:pic>
          <p:nvPicPr>
            <p:cNvPr id="7" name="Obraz 6" descr="a3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" y="2780575"/>
              <a:ext cx="4392488" cy="1872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8" name="pole tekstowe 7"/>
            <p:cNvSpPr txBox="1"/>
            <p:nvPr/>
          </p:nvSpPr>
          <p:spPr>
            <a:xfrm>
              <a:off x="3851920" y="2852936"/>
              <a:ext cx="576064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644015" y="2787645"/>
            <a:ext cx="4392000" cy="1872208"/>
            <a:chOff x="4644015" y="2787645"/>
            <a:chExt cx="4392000" cy="1872208"/>
          </a:xfrm>
        </p:grpSpPr>
        <p:pic>
          <p:nvPicPr>
            <p:cNvPr id="10" name="Obraz 9" descr="a4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4015" y="2787645"/>
              <a:ext cx="4392000" cy="18722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11" name="pole tekstowe 10"/>
            <p:cNvSpPr txBox="1"/>
            <p:nvPr/>
          </p:nvSpPr>
          <p:spPr>
            <a:xfrm>
              <a:off x="8388424" y="2852936"/>
              <a:ext cx="576064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644015" y="692696"/>
            <a:ext cx="4392000" cy="1885642"/>
            <a:chOff x="4644015" y="692696"/>
            <a:chExt cx="4392000" cy="1885642"/>
          </a:xfrm>
        </p:grpSpPr>
        <p:pic>
          <p:nvPicPr>
            <p:cNvPr id="13" name="Obraz 12" descr="a2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4015" y="692696"/>
              <a:ext cx="4392000" cy="18856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14" name="pole tekstowe 13"/>
            <p:cNvSpPr txBox="1"/>
            <p:nvPr/>
          </p:nvSpPr>
          <p:spPr>
            <a:xfrm>
              <a:off x="8388424" y="764704"/>
              <a:ext cx="576064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105794" y="693465"/>
            <a:ext cx="4392000" cy="1870317"/>
            <a:chOff x="105794" y="693465"/>
            <a:chExt cx="4392000" cy="1870317"/>
          </a:xfrm>
        </p:grpSpPr>
        <p:pic>
          <p:nvPicPr>
            <p:cNvPr id="16" name="Obraz 15" descr="a1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94" y="693465"/>
              <a:ext cx="4392000" cy="1870317"/>
            </a:xfrm>
            <a:prstGeom prst="rect">
              <a:avLst/>
            </a:prstGeom>
            <a:ln w="28575" cap="sq">
              <a:solidFill>
                <a:srgbClr val="FF0000"/>
              </a:solidFill>
              <a:prstDash val="solid"/>
              <a:miter lim="800000"/>
            </a:ln>
            <a:effectLst/>
          </p:spPr>
        </p:pic>
        <p:sp>
          <p:nvSpPr>
            <p:cNvPr id="17" name="pole tekstowe 16"/>
            <p:cNvSpPr txBox="1"/>
            <p:nvPr/>
          </p:nvSpPr>
          <p:spPr>
            <a:xfrm>
              <a:off x="3851920" y="764704"/>
              <a:ext cx="576064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644015" y="4869160"/>
            <a:ext cx="4392000" cy="1872208"/>
            <a:chOff x="4644015" y="4869160"/>
            <a:chExt cx="4392000" cy="1872208"/>
          </a:xfrm>
        </p:grpSpPr>
        <p:pic>
          <p:nvPicPr>
            <p:cNvPr id="19" name="Obraz 18" descr="a6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4015" y="4869160"/>
              <a:ext cx="4392000" cy="18722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20" name="pole tekstowe 19"/>
            <p:cNvSpPr txBox="1"/>
            <p:nvPr/>
          </p:nvSpPr>
          <p:spPr>
            <a:xfrm>
              <a:off x="8388424" y="4941168"/>
              <a:ext cx="576064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92407B8-D213-45B0-86FC-195680ACF572}"/>
              </a:ext>
            </a:extLst>
          </p:cNvPr>
          <p:cNvSpPr txBox="1"/>
          <p:nvPr/>
        </p:nvSpPr>
        <p:spPr>
          <a:xfrm>
            <a:off x="234000" y="152672"/>
            <a:ext cx="8676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SCANGRAF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v.2.0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przykład transformacji próbki w 6-ciu iteracjach (powtórzeniach)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EA0EC8-E19D-4529-B922-E3F60870F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196752"/>
            <a:ext cx="9000000" cy="487578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B453228-B3AB-4C9F-A8D9-880790F74CE8}"/>
              </a:ext>
            </a:extLst>
          </p:cNvPr>
          <p:cNvSpPr txBox="1"/>
          <p:nvPr/>
        </p:nvSpPr>
        <p:spPr>
          <a:xfrm>
            <a:off x="1638000" y="150816"/>
            <a:ext cx="5868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C000"/>
                </a:solidFill>
              </a:rPr>
              <a:t>SCANGRAF v.2.0</a:t>
            </a:r>
            <a:r>
              <a:rPr lang="pl-PL" sz="2800" dirty="0"/>
              <a:t> </a:t>
            </a:r>
            <a:r>
              <a:rPr lang="pl-PL" sz="2800" dirty="0">
                <a:solidFill>
                  <a:schemeClr val="bg1"/>
                </a:solidFill>
              </a:rPr>
              <a:t>- interfejs programu z otworzonymi próbkami do badania </a:t>
            </a:r>
          </a:p>
          <a:p>
            <a:pPr algn="ctr"/>
            <a:endParaRPr lang="pl-PL" sz="2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8625942-69F7-4189-9D0A-AE65629B276F}"/>
              </a:ext>
            </a:extLst>
          </p:cNvPr>
          <p:cNvSpPr txBox="1"/>
          <p:nvPr/>
        </p:nvSpPr>
        <p:spPr>
          <a:xfrm>
            <a:off x="1399109" y="63000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Przyjęte parametry transformacji</a:t>
            </a:r>
          </a:p>
        </p:txBody>
      </p:sp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06C31DA9-472A-4362-8A99-719C88B1D0C5}"/>
              </a:ext>
            </a:extLst>
          </p:cNvPr>
          <p:cNvCxnSpPr>
            <a:cxnSpLocks/>
          </p:cNvCxnSpPr>
          <p:nvPr/>
        </p:nvCxnSpPr>
        <p:spPr>
          <a:xfrm rot="10800000">
            <a:off x="902487" y="6085060"/>
            <a:ext cx="684000" cy="396000"/>
          </a:xfrm>
          <a:prstGeom prst="bentConnector2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: łamany 28">
            <a:extLst>
              <a:ext uri="{FF2B5EF4-FFF2-40B4-BE49-F238E27FC236}">
                <a16:creationId xmlns:a16="http://schemas.microsoft.com/office/drawing/2014/main" id="{C7FE5FA0-588F-45BF-BCBD-C0EDF0F6FEB2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52104" y="6093296"/>
            <a:ext cx="756000" cy="396000"/>
          </a:xfrm>
          <a:prstGeom prst="bentConnector2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CEBA862-8667-46C4-B22A-5BE176F95195}"/>
              </a:ext>
            </a:extLst>
          </p:cNvPr>
          <p:cNvSpPr txBox="1"/>
          <p:nvPr/>
        </p:nvSpPr>
        <p:spPr>
          <a:xfrm>
            <a:off x="1115616" y="332656"/>
            <a:ext cx="72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SCANGRAF v.2.0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przykład cieniowania </a:t>
            </a:r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zgodnego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F0D0C7-0D11-41BD-99E1-F6C4E9B2A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145505"/>
            <a:ext cx="9000000" cy="4875783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ECB02C1-8699-417E-824F-4F0480C64313}"/>
              </a:ext>
            </a:extLst>
          </p:cNvPr>
          <p:cNvSpPr txBox="1"/>
          <p:nvPr/>
        </p:nvSpPr>
        <p:spPr>
          <a:xfrm>
            <a:off x="162000" y="404664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SCANGRAF v.2.0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przykład próbek o</a:t>
            </a:r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niezgodnym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cieniowaniu </a:t>
            </a:r>
            <a:r>
              <a:rPr lang="pl-PL" sz="24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(przed badaniem)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994A2EB-5F4C-4D41-A579-3D0B2A5E4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84784"/>
            <a:ext cx="9000000" cy="4875783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ECB02C1-8699-417E-824F-4F0480C64313}"/>
              </a:ext>
            </a:extLst>
          </p:cNvPr>
          <p:cNvSpPr txBox="1"/>
          <p:nvPr/>
        </p:nvSpPr>
        <p:spPr>
          <a:xfrm>
            <a:off x="162000" y="260648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SCANGRAF v.2.0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przykład próbek o</a:t>
            </a:r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niezgodnym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cieniowaniu</a:t>
            </a:r>
          </a:p>
          <a:p>
            <a:pPr algn="ctr"/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 badaniu)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C14109C-F2F7-4895-8649-9FA5B8C5CEB7}"/>
              </a:ext>
            </a:extLst>
          </p:cNvPr>
          <p:cNvSpPr txBox="1"/>
          <p:nvPr/>
        </p:nvSpPr>
        <p:spPr>
          <a:xfrm>
            <a:off x="845840" y="6300028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Miejsca cieniowania </a:t>
            </a:r>
            <a:r>
              <a:rPr lang="pl-P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niezgodnego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zaznaczono niebieskimi strzałkami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8AB991-B5D9-4145-8B1A-AA8FB6603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72000" y="1295210"/>
            <a:ext cx="9000000" cy="4870094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B5295F81-B6AF-44E2-B39C-86A7AA925F74}"/>
              </a:ext>
            </a:extLst>
          </p:cNvPr>
          <p:cNvCxnSpPr/>
          <p:nvPr/>
        </p:nvCxnSpPr>
        <p:spPr>
          <a:xfrm flipV="1">
            <a:off x="4499992" y="2636912"/>
            <a:ext cx="3312368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2E1BC207-54F7-42AD-9F83-DD6C3CAD0184}"/>
              </a:ext>
            </a:extLst>
          </p:cNvPr>
          <p:cNvCxnSpPr/>
          <p:nvPr/>
        </p:nvCxnSpPr>
        <p:spPr>
          <a:xfrm flipV="1">
            <a:off x="1691680" y="4365104"/>
            <a:ext cx="3456000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1148"/>
      </p:ext>
    </p:extLst>
  </p:cSld>
  <p:clrMapOvr>
    <a:masterClrMapping/>
  </p:clrMapOvr>
  <p:transition>
    <p:zoom/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7FF6C65-AB3C-4D90-994F-B6097D65EE00}"/>
              </a:ext>
            </a:extLst>
          </p:cNvPr>
          <p:cNvSpPr txBox="1"/>
          <p:nvPr/>
        </p:nvSpPr>
        <p:spPr>
          <a:xfrm>
            <a:off x="899592" y="80709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SCANGRAF v.2.0 –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komunikat z badania próbek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FBCCB4-86BF-4553-8435-90189E38F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182942"/>
            <a:ext cx="5760000" cy="3478306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358</Words>
  <Application>Microsoft Office PowerPoint</Application>
  <PresentationFormat>Pokaz na ekranie (4:3)</PresentationFormat>
  <Paragraphs>38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ScanGRAF</dc:title>
  <dc:creator>Krystyn</dc:creator>
  <cp:lastModifiedBy>Krystyn Łuszczuk</cp:lastModifiedBy>
  <cp:revision>66</cp:revision>
  <dcterms:created xsi:type="dcterms:W3CDTF">2009-11-22T00:42:39Z</dcterms:created>
  <dcterms:modified xsi:type="dcterms:W3CDTF">2021-09-12T07:14:19Z</dcterms:modified>
</cp:coreProperties>
</file>