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305" r:id="rId2"/>
    <p:sldId id="306" r:id="rId3"/>
    <p:sldId id="307" r:id="rId4"/>
    <p:sldId id="308" r:id="rId5"/>
    <p:sldId id="309" r:id="rId6"/>
    <p:sldId id="310" r:id="rId7"/>
    <p:sldId id="322" r:id="rId8"/>
    <p:sldId id="311" r:id="rId9"/>
    <p:sldId id="319" r:id="rId10"/>
    <p:sldId id="320" r:id="rId11"/>
    <p:sldId id="321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12" r:id="rId20"/>
    <p:sldId id="313" r:id="rId21"/>
    <p:sldId id="315" r:id="rId22"/>
    <p:sldId id="316" r:id="rId23"/>
    <p:sldId id="317" r:id="rId24"/>
    <p:sldId id="314" r:id="rId25"/>
    <p:sldId id="330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C000"/>
    <a:srgbClr val="99FF99"/>
    <a:srgbClr val="FFFF66"/>
    <a:srgbClr val="065698"/>
    <a:srgbClr val="FF9933"/>
    <a:srgbClr val="0000FF"/>
    <a:srgbClr val="FF0000"/>
    <a:srgbClr val="009900"/>
    <a:srgbClr val="66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>
      <p:cViewPr>
        <p:scale>
          <a:sx n="100" d="100"/>
          <a:sy n="100" d="100"/>
        </p:scale>
        <p:origin x="-122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861A2-48F4-4924-91A2-AADFA0420E06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7E4BB-4E92-4A84-9CC9-9A035A0FF07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601-77CA-4BFE-BF0F-0FDEF8C37745}" type="datetimeFigureOut">
              <a:rPr lang="en-US" smtClean="0"/>
              <a:pPr/>
              <a:t>2/14/2014</a:t>
            </a:fld>
            <a:endParaRPr lang="ko-KR" altLang="ko-KR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1E3D-2636-4F5C-8275-22F22016499A}" type="slidenum">
              <a:rPr lang="en-US" smtClean="0"/>
              <a:pPr/>
              <a:t>‹#›</a:t>
            </a:fld>
            <a:endParaRPr lang="ko-KR" altLang="ko-KR"/>
          </a:p>
        </p:txBody>
      </p:sp>
    </p:spTree>
  </p:cSld>
  <p:clrMapOvr>
    <a:masterClrMapping/>
  </p:clrMapOvr>
  <p:transition spd="slow" advClick="0" advTm="2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601-77CA-4BFE-BF0F-0FDEF8C37745}" type="datetimeFigureOut">
              <a:rPr lang="en-US" smtClean="0"/>
              <a:pPr/>
              <a:t>2/14/2014</a:t>
            </a:fld>
            <a:endParaRPr lang="ko-KR" altLang="ko-KR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1E3D-2636-4F5C-8275-22F22016499A}" type="slidenum">
              <a:rPr lang="en-US" smtClean="0"/>
              <a:pPr/>
              <a:t>‹#›</a:t>
            </a:fld>
            <a:endParaRPr lang="ko-KR" altLang="ko-KR"/>
          </a:p>
        </p:txBody>
      </p:sp>
    </p:spTree>
  </p:cSld>
  <p:clrMapOvr>
    <a:masterClrMapping/>
  </p:clrMapOvr>
  <p:transition spd="slow" advClick="0" advTm="2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601-77CA-4BFE-BF0F-0FDEF8C37745}" type="datetimeFigureOut">
              <a:rPr lang="en-US" smtClean="0"/>
              <a:pPr/>
              <a:t>2/14/2014</a:t>
            </a:fld>
            <a:endParaRPr lang="ko-KR" altLang="ko-KR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1E3D-2636-4F5C-8275-22F22016499A}" type="slidenum">
              <a:rPr lang="en-US" smtClean="0"/>
              <a:pPr/>
              <a:t>‹#›</a:t>
            </a:fld>
            <a:endParaRPr lang="ko-KR" altLang="ko-KR"/>
          </a:p>
        </p:txBody>
      </p:sp>
    </p:spTree>
  </p:cSld>
  <p:clrMapOvr>
    <a:masterClrMapping/>
  </p:clrMapOvr>
  <p:transition spd="slow" advClick="0" advTm="2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601-77CA-4BFE-BF0F-0FDEF8C37745}" type="datetimeFigureOut">
              <a:rPr lang="en-US" smtClean="0"/>
              <a:pPr/>
              <a:t>2/14/2014</a:t>
            </a:fld>
            <a:endParaRPr lang="ko-KR" altLang="ko-KR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1E3D-2636-4F5C-8275-22F22016499A}" type="slidenum">
              <a:rPr lang="en-US" smtClean="0"/>
              <a:pPr/>
              <a:t>‹#›</a:t>
            </a:fld>
            <a:endParaRPr lang="ko-KR" altLang="ko-KR"/>
          </a:p>
        </p:txBody>
      </p:sp>
    </p:spTree>
  </p:cSld>
  <p:clrMapOvr>
    <a:masterClrMapping/>
  </p:clrMapOvr>
  <p:transition spd="slow" advClick="0" advTm="2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601-77CA-4BFE-BF0F-0FDEF8C37745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1E3D-2636-4F5C-8275-22F22016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2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601-77CA-4BFE-BF0F-0FDEF8C37745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1E3D-2636-4F5C-8275-22F22016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2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601-77CA-4BFE-BF0F-0FDEF8C37745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1E3D-2636-4F5C-8275-22F22016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2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601-77CA-4BFE-BF0F-0FDEF8C37745}" type="datetimeFigureOut">
              <a:rPr lang="en-US" smtClean="0"/>
              <a:pPr/>
              <a:t>2/14/2014</a:t>
            </a:fld>
            <a:endParaRPr lang="ko-KR" altLang="ko-KR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1E3D-2636-4F5C-8275-22F22016499A}" type="slidenum">
              <a:rPr lang="en-US" smtClean="0"/>
              <a:pPr/>
              <a:t>‹#›</a:t>
            </a:fld>
            <a:endParaRPr lang="ko-KR" altLang="ko-KR"/>
          </a:p>
        </p:txBody>
      </p:sp>
    </p:spTree>
  </p:cSld>
  <p:clrMapOvr>
    <a:masterClrMapping/>
  </p:clrMapOvr>
  <p:transition spd="slow" advClick="0" advTm="2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601-77CA-4BFE-BF0F-0FDEF8C37745}" type="datetimeFigureOut">
              <a:rPr lang="en-US" smtClean="0"/>
              <a:pPr/>
              <a:t>2/14/2014</a:t>
            </a:fld>
            <a:endParaRPr lang="ko-KR" altLang="ko-KR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1E3D-2636-4F5C-8275-22F22016499A}" type="slidenum">
              <a:rPr lang="en-US" smtClean="0"/>
              <a:pPr/>
              <a:t>‹#›</a:t>
            </a:fld>
            <a:endParaRPr lang="ko-KR" altLang="ko-KR"/>
          </a:p>
        </p:txBody>
      </p:sp>
    </p:spTree>
  </p:cSld>
  <p:clrMapOvr>
    <a:masterClrMapping/>
  </p:clrMapOvr>
  <p:transition spd="slow" advClick="0" advTm="2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601-77CA-4BFE-BF0F-0FDEF8C37745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1E3D-2636-4F5C-8275-22F22016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2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601-77CA-4BFE-BF0F-0FDEF8C37745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1E3D-2636-4F5C-8275-22F22016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2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5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4A601-77CA-4BFE-BF0F-0FDEF8C37745}" type="datetimeFigureOut">
              <a:rPr lang="en-US" smtClean="0"/>
              <a:pPr/>
              <a:t>2/14/2014</a:t>
            </a:fld>
            <a:endParaRPr lang="ko-KR" altLang="ko-KR" sz="110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lang="ko-KR" altLang="ko-KR" sz="11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13B81E3D-2636-4F5C-8275-22F22016499A}" type="slidenum">
              <a:rPr lang="en-US" smtClean="0"/>
              <a:pPr algn="r"/>
              <a:t>‹#›</a:t>
            </a:fld>
            <a:endParaRPr lang="ko-KR" altLang="ko-KR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25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rystyn\01%20PROGRAMOWANIE%20VB2008\Konferencje-publikacje\15%20Targi%20CrimeLab%2012-14.03.2014\CrimeLab\Verde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432000" y="2636912"/>
            <a:ext cx="8280000" cy="9343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GLOBALGRAF</a:t>
            </a:r>
            <a:endParaRPr kumimoji="0" lang="pl-PL" sz="8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09092" y="4437112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pierwszy w Polsce pakiet programów komputerowych, wspomagających badania </a:t>
            </a:r>
            <a:r>
              <a:rPr lang="pl-PL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pismoznawcze</a:t>
            </a:r>
            <a:r>
              <a:rPr lang="pl-PL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800" dirty="0"/>
          </a:p>
        </p:txBody>
      </p:sp>
      <p:sp>
        <p:nvSpPr>
          <p:cNvPr id="9" name="Prostokąt 8"/>
          <p:cNvSpPr/>
          <p:nvPr/>
        </p:nvSpPr>
        <p:spPr>
          <a:xfrm>
            <a:off x="2771800" y="1268760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prezentują:</a:t>
            </a:r>
            <a:endParaRPr lang="pl-PL" sz="3200" dirty="0"/>
          </a:p>
        </p:txBody>
      </p:sp>
      <p:grpSp>
        <p:nvGrpSpPr>
          <p:cNvPr id="17" name="Grupa 16"/>
          <p:cNvGrpSpPr/>
          <p:nvPr/>
        </p:nvGrpSpPr>
        <p:grpSpPr>
          <a:xfrm>
            <a:off x="251520" y="213023"/>
            <a:ext cx="8640960" cy="739370"/>
            <a:chOff x="251520" y="213023"/>
            <a:chExt cx="8640960" cy="739370"/>
          </a:xfrm>
        </p:grpSpPr>
        <p:sp>
          <p:nvSpPr>
            <p:cNvPr id="3" name="pole tekstowe 10"/>
            <p:cNvSpPr txBox="1">
              <a:spLocks noChangeArrowheads="1"/>
            </p:cNvSpPr>
            <p:nvPr/>
          </p:nvSpPr>
          <p:spPr bwMode="auto">
            <a:xfrm>
              <a:off x="899592" y="213023"/>
              <a:ext cx="2017103" cy="739370"/>
            </a:xfrm>
            <a:prstGeom prst="rect">
              <a:avLst/>
            </a:prstGeom>
            <a:solidFill>
              <a:srgbClr val="065698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pl-PL" sz="1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Polskie</a:t>
              </a:r>
            </a:p>
            <a:p>
              <a:r>
                <a:rPr lang="pl-PL" sz="1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Towarzystwo</a:t>
              </a:r>
            </a:p>
            <a:p>
              <a:r>
                <a:rPr lang="pl-PL" sz="1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Kryminalistyczne</a:t>
              </a:r>
            </a:p>
          </p:txBody>
        </p:sp>
        <p:sp>
          <p:nvSpPr>
            <p:cNvPr id="4" name="pole tekstowe 12"/>
            <p:cNvSpPr txBox="1">
              <a:spLocks noChangeArrowheads="1"/>
            </p:cNvSpPr>
            <p:nvPr/>
          </p:nvSpPr>
          <p:spPr bwMode="auto">
            <a:xfrm>
              <a:off x="6776011" y="252132"/>
              <a:ext cx="1501164" cy="646949"/>
            </a:xfrm>
            <a:prstGeom prst="rect">
              <a:avLst/>
            </a:prstGeom>
            <a:solidFill>
              <a:srgbClr val="065698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pl-PL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Uniwersytet</a:t>
              </a:r>
            </a:p>
            <a:p>
              <a:r>
                <a:rPr lang="pl-PL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Warszawski</a:t>
              </a:r>
            </a:p>
          </p:txBody>
        </p:sp>
        <p:pic>
          <p:nvPicPr>
            <p:cNvPr id="15" name="Obraz 14" descr="Logo z marginesem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16" name="Obraz 15" descr="nowe logo UW z marginesem pl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4480" y="260720"/>
              <a:ext cx="648000" cy="648000"/>
            </a:xfrm>
            <a:prstGeom prst="rect">
              <a:avLst/>
            </a:prstGeom>
          </p:spPr>
        </p:pic>
      </p:grpSp>
      <p:pic>
        <p:nvPicPr>
          <p:cNvPr id="12" name="Verd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9" presetClass="entr" presetSubtype="5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900"/>
                            </p:stCondLst>
                            <p:childTnLst>
                              <p:par>
                                <p:cTn id="24" presetID="20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8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1"/>
      <p:bldP spid="7" grpId="2"/>
      <p:bldP spid="7" grpId="3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0"/>
          <p:cNvGrpSpPr/>
          <p:nvPr/>
        </p:nvGrpSpPr>
        <p:grpSpPr>
          <a:xfrm>
            <a:off x="359532" y="1153793"/>
            <a:ext cx="8424935" cy="4788000"/>
            <a:chOff x="348401" y="908720"/>
            <a:chExt cx="8424935" cy="4788000"/>
          </a:xfrm>
        </p:grpSpPr>
        <p:sp>
          <p:nvSpPr>
            <p:cNvPr id="18" name="Prostokąt 17"/>
            <p:cNvSpPr/>
            <p:nvPr/>
          </p:nvSpPr>
          <p:spPr>
            <a:xfrm>
              <a:off x="348401" y="908720"/>
              <a:ext cx="8424935" cy="47880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9" name="Obraz 18" descr="Analiza długości i kątów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416" y="1096463"/>
              <a:ext cx="8063807" cy="4392000"/>
            </a:xfrm>
            <a:prstGeom prst="rect">
              <a:avLst/>
            </a:prstGeom>
          </p:spPr>
        </p:pic>
      </p:grpSp>
      <p:grpSp>
        <p:nvGrpSpPr>
          <p:cNvPr id="4" name="Grupa 11"/>
          <p:cNvGrpSpPr/>
          <p:nvPr/>
        </p:nvGrpSpPr>
        <p:grpSpPr>
          <a:xfrm>
            <a:off x="603836" y="3458049"/>
            <a:ext cx="6402630" cy="1627791"/>
            <a:chOff x="88649" y="3212976"/>
            <a:chExt cx="6402630" cy="1627791"/>
          </a:xfrm>
        </p:grpSpPr>
        <p:sp>
          <p:nvSpPr>
            <p:cNvPr id="13" name="Prostokąt zaokrąglony 12"/>
            <p:cNvSpPr/>
            <p:nvPr/>
          </p:nvSpPr>
          <p:spPr>
            <a:xfrm>
              <a:off x="88649" y="3832767"/>
              <a:ext cx="576000" cy="972000"/>
            </a:xfrm>
            <a:prstGeom prst="roundRect">
              <a:avLst/>
            </a:prstGeom>
            <a:solidFill>
              <a:srgbClr val="FFFF00">
                <a:alpha val="40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zaokrąglony 13"/>
            <p:cNvSpPr/>
            <p:nvPr/>
          </p:nvSpPr>
          <p:spPr>
            <a:xfrm>
              <a:off x="5915279" y="3832767"/>
              <a:ext cx="576000" cy="1008000"/>
            </a:xfrm>
            <a:prstGeom prst="roundRect">
              <a:avLst/>
            </a:prstGeom>
            <a:solidFill>
              <a:srgbClr val="FFFF00">
                <a:alpha val="40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2499214" y="3212976"/>
              <a:ext cx="3168352" cy="584775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/>
                <a:t>Długości elementów graficznych, wyznaczonych przez eksperta.</a:t>
              </a:r>
              <a:endParaRPr lang="pl-PL" sz="1600" b="1" dirty="0"/>
            </a:p>
          </p:txBody>
        </p:sp>
        <p:cxnSp>
          <p:nvCxnSpPr>
            <p:cNvPr id="16" name="Łącznik prosty ze strzałką 15"/>
            <p:cNvCxnSpPr>
              <a:stCxn id="15" idx="1"/>
            </p:cNvCxnSpPr>
            <p:nvPr/>
          </p:nvCxnSpPr>
          <p:spPr>
            <a:xfrm flipH="1">
              <a:off x="636432" y="3505364"/>
              <a:ext cx="1862782" cy="39941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/>
            <p:cNvCxnSpPr>
              <a:stCxn id="15" idx="3"/>
            </p:cNvCxnSpPr>
            <p:nvPr/>
          </p:nvCxnSpPr>
          <p:spPr>
            <a:xfrm>
              <a:off x="5667566" y="3505364"/>
              <a:ext cx="297458" cy="32740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a 26"/>
          <p:cNvGrpSpPr/>
          <p:nvPr/>
        </p:nvGrpSpPr>
        <p:grpSpPr>
          <a:xfrm>
            <a:off x="1683957" y="4077840"/>
            <a:ext cx="6456726" cy="1402428"/>
            <a:chOff x="1672906" y="3651043"/>
            <a:chExt cx="6456726" cy="1402428"/>
          </a:xfrm>
        </p:grpSpPr>
        <p:grpSp>
          <p:nvGrpSpPr>
            <p:cNvPr id="6" name="Grupa 17"/>
            <p:cNvGrpSpPr/>
            <p:nvPr/>
          </p:nvGrpSpPr>
          <p:grpSpPr>
            <a:xfrm>
              <a:off x="1672906" y="3651043"/>
              <a:ext cx="6456726" cy="972000"/>
              <a:chOff x="1312866" y="3651043"/>
              <a:chExt cx="6456726" cy="972000"/>
            </a:xfrm>
          </p:grpSpPr>
          <p:sp>
            <p:nvSpPr>
              <p:cNvPr id="9" name="Prostokąt zaokrąglony 8"/>
              <p:cNvSpPr/>
              <p:nvPr/>
            </p:nvSpPr>
            <p:spPr>
              <a:xfrm>
                <a:off x="1312866" y="3651043"/>
                <a:ext cx="648000" cy="972000"/>
              </a:xfrm>
              <a:prstGeom prst="roundRect">
                <a:avLst/>
              </a:prstGeom>
              <a:solidFill>
                <a:srgbClr val="00B0F0">
                  <a:alpha val="20000"/>
                </a:srgbClr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" name="Prostokąt zaokrąglony 9"/>
              <p:cNvSpPr/>
              <p:nvPr/>
            </p:nvSpPr>
            <p:spPr>
              <a:xfrm>
                <a:off x="7121592" y="3651043"/>
                <a:ext cx="648000" cy="972000"/>
              </a:xfrm>
              <a:prstGeom prst="roundRect">
                <a:avLst/>
              </a:prstGeom>
              <a:solidFill>
                <a:srgbClr val="00B0F0">
                  <a:alpha val="20000"/>
                </a:srgbClr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1" name="pole tekstowe 10"/>
              <p:cNvSpPr txBox="1"/>
              <p:nvPr/>
            </p:nvSpPr>
            <p:spPr>
              <a:xfrm>
                <a:off x="2214590" y="3955237"/>
                <a:ext cx="3780000" cy="576000"/>
              </a:xfrm>
              <a:prstGeom prst="rect">
                <a:avLst/>
              </a:prstGeom>
              <a:solidFill>
                <a:srgbClr val="00B0F0">
                  <a:alpha val="50000"/>
                </a:srgbClr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/>
                  <a:t>Kąty nachylenia do poziomu  elementów graficznych, wyznaczonych przez eksperta.</a:t>
                </a:r>
                <a:endParaRPr lang="pl-PL" sz="1600" b="1" dirty="0"/>
              </a:p>
            </p:txBody>
          </p:sp>
          <p:cxnSp>
            <p:nvCxnSpPr>
              <p:cNvPr id="12" name="Łącznik prosty ze strzałką 11"/>
              <p:cNvCxnSpPr>
                <a:stCxn id="11" idx="1"/>
                <a:endCxn id="9" idx="3"/>
              </p:cNvCxnSpPr>
              <p:nvPr/>
            </p:nvCxnSpPr>
            <p:spPr>
              <a:xfrm flipH="1" flipV="1">
                <a:off x="1960866" y="4137043"/>
                <a:ext cx="253724" cy="106194"/>
              </a:xfrm>
              <a:prstGeom prst="straightConnector1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Kształt 6"/>
            <p:cNvCxnSpPr/>
            <p:nvPr/>
          </p:nvCxnSpPr>
          <p:spPr>
            <a:xfrm rot="16200000" flipH="1">
              <a:off x="5922499" y="3085607"/>
              <a:ext cx="504000" cy="3419738"/>
            </a:xfrm>
            <a:prstGeom prst="bentConnector2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ze strzałką 7"/>
            <p:cNvCxnSpPr/>
            <p:nvPr/>
          </p:nvCxnSpPr>
          <p:spPr>
            <a:xfrm rot="5400000" flipH="1">
              <a:off x="7646903" y="4837471"/>
              <a:ext cx="432000" cy="0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a 19"/>
          <p:cNvGrpSpPr/>
          <p:nvPr/>
        </p:nvGrpSpPr>
        <p:grpSpPr>
          <a:xfrm>
            <a:off x="1763688" y="3285368"/>
            <a:ext cx="5616000" cy="3456000"/>
            <a:chOff x="2069426" y="4221088"/>
            <a:chExt cx="5616000" cy="3456000"/>
          </a:xfrm>
        </p:grpSpPr>
        <p:grpSp>
          <p:nvGrpSpPr>
            <p:cNvPr id="21" name="Grupa 28"/>
            <p:cNvGrpSpPr/>
            <p:nvPr/>
          </p:nvGrpSpPr>
          <p:grpSpPr>
            <a:xfrm>
              <a:off x="2069426" y="4221088"/>
              <a:ext cx="5616000" cy="3456000"/>
              <a:chOff x="2809508" y="116632"/>
              <a:chExt cx="3600000" cy="2520000"/>
            </a:xfrm>
          </p:grpSpPr>
          <p:sp>
            <p:nvSpPr>
              <p:cNvPr id="23" name="Prostokąt 22"/>
              <p:cNvSpPr/>
              <p:nvPr/>
            </p:nvSpPr>
            <p:spPr>
              <a:xfrm>
                <a:off x="2809508" y="116632"/>
                <a:ext cx="3600000" cy="252000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ole tekstowe 23"/>
              <p:cNvSpPr txBox="1"/>
              <p:nvPr/>
            </p:nvSpPr>
            <p:spPr>
              <a:xfrm>
                <a:off x="2824954" y="138118"/>
                <a:ext cx="3492000" cy="246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ln w="3175">
                      <a:noFill/>
                    </a:ln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Wyniki badania podobieństwa liniowego i kątowego</a:t>
                </a:r>
                <a:endParaRPr lang="pl-PL" sz="1600" b="1" dirty="0">
                  <a:ln w="3175"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2" name="Obraz 21" descr="Wyniki analizy długości i kątów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4336" y="4581128"/>
              <a:ext cx="5206521" cy="2880320"/>
            </a:xfrm>
            <a:prstGeom prst="rect">
              <a:avLst/>
            </a:prstGeom>
          </p:spPr>
        </p:pic>
      </p:grpSp>
      <p:grpSp>
        <p:nvGrpSpPr>
          <p:cNvPr id="26" name="Grupa 25"/>
          <p:cNvGrpSpPr/>
          <p:nvPr/>
        </p:nvGrpSpPr>
        <p:grpSpPr>
          <a:xfrm>
            <a:off x="4211960" y="4869544"/>
            <a:ext cx="2448272" cy="1415287"/>
            <a:chOff x="4211960" y="4869160"/>
            <a:chExt cx="2448272" cy="1415287"/>
          </a:xfrm>
        </p:grpSpPr>
        <p:sp>
          <p:nvSpPr>
            <p:cNvPr id="27" name="Prostokąt 26"/>
            <p:cNvSpPr/>
            <p:nvPr/>
          </p:nvSpPr>
          <p:spPr>
            <a:xfrm>
              <a:off x="4211960" y="4869160"/>
              <a:ext cx="2448272" cy="216024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9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Prostokąt 27"/>
            <p:cNvSpPr/>
            <p:nvPr/>
          </p:nvSpPr>
          <p:spPr>
            <a:xfrm>
              <a:off x="4211960" y="6068423"/>
              <a:ext cx="2448272" cy="216024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9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2" name="pole tekstowe 31"/>
          <p:cNvSpPr txBox="1"/>
          <p:nvPr/>
        </p:nvSpPr>
        <p:spPr>
          <a:xfrm>
            <a:off x="1475656" y="304081"/>
            <a:ext cx="6192688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/>
            <a:r>
              <a:rPr lang="pl-PL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RAYGRAF </a:t>
            </a:r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przykład analizy długości i kątów</a:t>
            </a:r>
            <a:endParaRPr lang="pl-PL" sz="32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grpSp>
        <p:nvGrpSpPr>
          <p:cNvPr id="31" name="Grupa 30"/>
          <p:cNvGrpSpPr/>
          <p:nvPr/>
        </p:nvGrpSpPr>
        <p:grpSpPr>
          <a:xfrm>
            <a:off x="251520" y="266365"/>
            <a:ext cx="8640960" cy="648072"/>
            <a:chOff x="251520" y="260648"/>
            <a:chExt cx="8640960" cy="648072"/>
          </a:xfrm>
        </p:grpSpPr>
        <p:pic>
          <p:nvPicPr>
            <p:cNvPr id="36" name="Obraz 35" descr="Logo z marginesem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37" name="Obraz 36" descr="nowe logo UW z marginesem pl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44480" y="260720"/>
              <a:ext cx="648000" cy="648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4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0"/>
                            </p:stCondLst>
                            <p:childTnLst>
                              <p:par>
                                <p:cTn id="31" presetID="1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a 21"/>
          <p:cNvGrpSpPr/>
          <p:nvPr/>
        </p:nvGrpSpPr>
        <p:grpSpPr>
          <a:xfrm>
            <a:off x="359532" y="1268760"/>
            <a:ext cx="8424935" cy="4788000"/>
            <a:chOff x="359532" y="1268760"/>
            <a:chExt cx="8424935" cy="4788000"/>
          </a:xfrm>
        </p:grpSpPr>
        <p:grpSp>
          <p:nvGrpSpPr>
            <p:cNvPr id="9" name="Grupa 8"/>
            <p:cNvGrpSpPr/>
            <p:nvPr/>
          </p:nvGrpSpPr>
          <p:grpSpPr>
            <a:xfrm>
              <a:off x="359532" y="1268760"/>
              <a:ext cx="8424935" cy="4788000"/>
              <a:chOff x="395537" y="720977"/>
              <a:chExt cx="8424935" cy="4788000"/>
            </a:xfrm>
          </p:grpSpPr>
          <p:sp>
            <p:nvSpPr>
              <p:cNvPr id="10" name="Prostokąt 9"/>
              <p:cNvSpPr/>
              <p:nvPr/>
            </p:nvSpPr>
            <p:spPr>
              <a:xfrm>
                <a:off x="395537" y="720977"/>
                <a:ext cx="8424935" cy="478800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1" name="Obraz 10" descr="AnalizaGęstościPisma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40448" y="918147"/>
                <a:ext cx="8064000" cy="4392105"/>
              </a:xfrm>
              <a:prstGeom prst="rect">
                <a:avLst/>
              </a:prstGeom>
            </p:spPr>
          </p:pic>
        </p:grpSp>
        <p:sp>
          <p:nvSpPr>
            <p:cNvPr id="20" name="pole tekstowe 19"/>
            <p:cNvSpPr txBox="1"/>
            <p:nvPr/>
          </p:nvSpPr>
          <p:spPr>
            <a:xfrm>
              <a:off x="5833138" y="5535539"/>
              <a:ext cx="468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pl-PL" sz="600" b="1" dirty="0" smtClean="0">
                  <a:solidFill>
                    <a:srgbClr val="FF0000"/>
                  </a:solidFill>
                  <a:latin typeface="Microsoft Sans Serif" pitchFamily="34" charset="0"/>
                  <a:cs typeface="Microsoft Sans Serif" pitchFamily="34" charset="0"/>
                </a:rPr>
                <a:t>59.16%</a:t>
              </a:r>
              <a:endParaRPr lang="pl-PL" sz="600" b="1" dirty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endParaRPr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5837722" y="5663322"/>
              <a:ext cx="468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pl-PL" sz="600" b="1" dirty="0" smtClean="0">
                  <a:solidFill>
                    <a:srgbClr val="FF0000"/>
                  </a:solidFill>
                  <a:latin typeface="Microsoft Sans Serif" pitchFamily="34" charset="0"/>
                  <a:cs typeface="Microsoft Sans Serif" pitchFamily="34" charset="0"/>
                </a:rPr>
                <a:t>60.02%</a:t>
              </a:r>
              <a:endParaRPr lang="pl-PL" sz="600" b="1" dirty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  <p:sp>
        <p:nvSpPr>
          <p:cNvPr id="5" name="pole tekstowe 4"/>
          <p:cNvSpPr txBox="1"/>
          <p:nvPr/>
        </p:nvSpPr>
        <p:spPr>
          <a:xfrm>
            <a:off x="1386000" y="302940"/>
            <a:ext cx="6372000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/>
            <a:r>
              <a:rPr lang="pl-PL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RAYGRAF – przykład analizy gęstości</a:t>
            </a:r>
            <a:endParaRPr lang="pl-PL" sz="32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grpSp>
        <p:nvGrpSpPr>
          <p:cNvPr id="13" name="Grupa 12"/>
          <p:cNvGrpSpPr/>
          <p:nvPr/>
        </p:nvGrpSpPr>
        <p:grpSpPr>
          <a:xfrm>
            <a:off x="3923928" y="5462259"/>
            <a:ext cx="4320480" cy="1144385"/>
            <a:chOff x="3923928" y="5183519"/>
            <a:chExt cx="4320480" cy="1144385"/>
          </a:xfrm>
        </p:grpSpPr>
        <p:sp>
          <p:nvSpPr>
            <p:cNvPr id="14" name="Elipsa 13"/>
            <p:cNvSpPr/>
            <p:nvPr/>
          </p:nvSpPr>
          <p:spPr>
            <a:xfrm>
              <a:off x="5720638" y="5183519"/>
              <a:ext cx="720000" cy="396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6" name="Łącznik prosty ze strzałką 15"/>
            <p:cNvCxnSpPr>
              <a:endCxn id="14" idx="4"/>
            </p:cNvCxnSpPr>
            <p:nvPr/>
          </p:nvCxnSpPr>
          <p:spPr>
            <a:xfrm flipV="1">
              <a:off x="6078882" y="5579519"/>
              <a:ext cx="0" cy="56663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ole tekstowe 14"/>
            <p:cNvSpPr txBox="1"/>
            <p:nvPr/>
          </p:nvSpPr>
          <p:spPr>
            <a:xfrm>
              <a:off x="3923928" y="5958572"/>
              <a:ext cx="4320480" cy="369332"/>
            </a:xfrm>
            <a:prstGeom prst="rect">
              <a:avLst/>
            </a:prstGeom>
            <a:solidFill>
              <a:srgbClr val="065698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Zgodności współczynników  </a:t>
              </a:r>
              <a:r>
                <a:rPr lang="pl-PL" b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Wgm</a:t>
              </a:r>
              <a:r>
                <a:rPr lang="pl-PL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pl-PL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pl-PL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pl-PL" b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Wgl</a:t>
              </a:r>
              <a:endParaRPr 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251520" y="260648"/>
            <a:ext cx="8640960" cy="648072"/>
            <a:chOff x="251520" y="260648"/>
            <a:chExt cx="8640960" cy="648072"/>
          </a:xfrm>
        </p:grpSpPr>
        <p:pic>
          <p:nvPicPr>
            <p:cNvPr id="18" name="Obraz 17" descr="Logo z marginesem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19" name="Obraz 18" descr="nowe logo UW z marginesem pl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4480" y="260720"/>
              <a:ext cx="648000" cy="648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a 20"/>
          <p:cNvGrpSpPr/>
          <p:nvPr/>
        </p:nvGrpSpPr>
        <p:grpSpPr>
          <a:xfrm>
            <a:off x="357829" y="1111669"/>
            <a:ext cx="8424935" cy="4788000"/>
            <a:chOff x="357829" y="1111669"/>
            <a:chExt cx="8424935" cy="4788000"/>
          </a:xfrm>
        </p:grpSpPr>
        <p:grpSp>
          <p:nvGrpSpPr>
            <p:cNvPr id="9" name="Grupa 8"/>
            <p:cNvGrpSpPr/>
            <p:nvPr/>
          </p:nvGrpSpPr>
          <p:grpSpPr>
            <a:xfrm>
              <a:off x="357829" y="1111669"/>
              <a:ext cx="8424935" cy="4788000"/>
              <a:chOff x="395537" y="945256"/>
              <a:chExt cx="8424935" cy="4788000"/>
            </a:xfrm>
          </p:grpSpPr>
          <p:sp>
            <p:nvSpPr>
              <p:cNvPr id="10" name="Prostokąt 9"/>
              <p:cNvSpPr/>
              <p:nvPr/>
            </p:nvSpPr>
            <p:spPr>
              <a:xfrm>
                <a:off x="395537" y="945256"/>
                <a:ext cx="8424935" cy="478800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1" name="Obraz 10" descr="AnalizaImpulsu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40448" y="1124744"/>
                <a:ext cx="8064000" cy="4392094"/>
              </a:xfrm>
              <a:prstGeom prst="rect">
                <a:avLst/>
              </a:prstGeom>
            </p:spPr>
          </p:pic>
        </p:grpSp>
        <p:sp>
          <p:nvSpPr>
            <p:cNvPr id="20" name="pole tekstowe 19"/>
            <p:cNvSpPr txBox="1"/>
            <p:nvPr/>
          </p:nvSpPr>
          <p:spPr>
            <a:xfrm>
              <a:off x="5833138" y="5372508"/>
              <a:ext cx="468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pl-PL" sz="600" b="1" dirty="0" smtClean="0">
                  <a:solidFill>
                    <a:srgbClr val="FF0000"/>
                  </a:solidFill>
                  <a:latin typeface="Microsoft Sans Serif" pitchFamily="34" charset="0"/>
                  <a:cs typeface="Microsoft Sans Serif" pitchFamily="34" charset="0"/>
                </a:rPr>
                <a:t>59.88%</a:t>
              </a:r>
              <a:endParaRPr lang="pl-PL" sz="600" b="1" dirty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  <p:sp>
        <p:nvSpPr>
          <p:cNvPr id="5" name="pole tekstowe 4"/>
          <p:cNvSpPr txBox="1"/>
          <p:nvPr/>
        </p:nvSpPr>
        <p:spPr>
          <a:xfrm>
            <a:off x="1386000" y="302940"/>
            <a:ext cx="6372000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/>
            <a:r>
              <a:rPr lang="pl-PL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RAYGRAF – przykład analizy impulsu</a:t>
            </a:r>
            <a:endParaRPr lang="pl-PL" sz="32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grpSp>
        <p:nvGrpSpPr>
          <p:cNvPr id="13" name="Grupa 12"/>
          <p:cNvGrpSpPr/>
          <p:nvPr/>
        </p:nvGrpSpPr>
        <p:grpSpPr>
          <a:xfrm>
            <a:off x="3923928" y="5303075"/>
            <a:ext cx="4320480" cy="1222269"/>
            <a:chOff x="3923928" y="5240359"/>
            <a:chExt cx="4320480" cy="1222269"/>
          </a:xfrm>
        </p:grpSpPr>
        <p:sp>
          <p:nvSpPr>
            <p:cNvPr id="14" name="Elipsa 13"/>
            <p:cNvSpPr/>
            <p:nvPr/>
          </p:nvSpPr>
          <p:spPr>
            <a:xfrm>
              <a:off x="5725924" y="5240359"/>
              <a:ext cx="720000" cy="25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6" name="Łącznik prosty ze strzałką 15"/>
            <p:cNvCxnSpPr>
              <a:endCxn id="14" idx="4"/>
            </p:cNvCxnSpPr>
            <p:nvPr/>
          </p:nvCxnSpPr>
          <p:spPr>
            <a:xfrm flipV="1">
              <a:off x="6084168" y="5492359"/>
              <a:ext cx="1756" cy="71063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ole tekstowe 14"/>
            <p:cNvSpPr txBox="1"/>
            <p:nvPr/>
          </p:nvSpPr>
          <p:spPr>
            <a:xfrm>
              <a:off x="3923928" y="6093296"/>
              <a:ext cx="4320480" cy="369332"/>
            </a:xfrm>
            <a:prstGeom prst="rect">
              <a:avLst/>
            </a:prstGeom>
            <a:solidFill>
              <a:srgbClr val="065698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Zgodność współczynników  </a:t>
              </a:r>
              <a:r>
                <a:rPr lang="pl-PL" b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Wimp</a:t>
              </a:r>
              <a:endParaRPr 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251520" y="260648"/>
            <a:ext cx="8640960" cy="648072"/>
            <a:chOff x="251520" y="260648"/>
            <a:chExt cx="8640960" cy="648072"/>
          </a:xfrm>
        </p:grpSpPr>
        <p:pic>
          <p:nvPicPr>
            <p:cNvPr id="18" name="Obraz 17" descr="Logo z marginesem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19" name="Obraz 18" descr="nowe logo UW z marginesem pl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4480" y="260720"/>
              <a:ext cx="648000" cy="648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2051720" y="236374"/>
            <a:ext cx="5040560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SCANGRAF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52000" y="2853136"/>
            <a:ext cx="8640000" cy="180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pl-P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Skangrafia</a:t>
            </a:r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jest metodą nowatorską. Stanowi  uzupełnienie dla metod grafometrycznych badania próbek pisma ręcznego. Odchodzi ona od tradycyjnego postrzegania pisma, przez pryzmat jego </a:t>
            </a:r>
            <a:r>
              <a:rPr lang="pl-P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grafizmu</a:t>
            </a:r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linii pisma tworzącej zapis.</a:t>
            </a:r>
            <a:endParaRPr lang="pl-PL" sz="24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52000" y="4797352"/>
            <a:ext cx="8640000" cy="180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pl-PL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Próbka tekstu traktowana jest tutaj jako obraz rastrowy (mapa bitowa czy krócej „bitmapa”), czyli zbiór pojedynczych (punktów) pikseli. Układ pikseli w bitmapie może być badany na szereg różnych sposobów, zależnie od potrzeb. </a:t>
            </a:r>
          </a:p>
          <a:p>
            <a:pPr algn="ctr"/>
            <a:endParaRPr lang="pl-PL" sz="2400" dirty="0">
              <a:solidFill>
                <a:srgbClr val="FFC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079612" y="1544695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pierwszym programem komputerowym, wykorzystującym w badaniu pisma ręcznego metodę „skangrafii”</a:t>
            </a:r>
            <a:endParaRPr lang="pl-PL" sz="2400" dirty="0"/>
          </a:p>
        </p:txBody>
      </p:sp>
      <p:grpSp>
        <p:nvGrpSpPr>
          <p:cNvPr id="10" name="Grupa 9"/>
          <p:cNvGrpSpPr/>
          <p:nvPr/>
        </p:nvGrpSpPr>
        <p:grpSpPr>
          <a:xfrm>
            <a:off x="251520" y="260648"/>
            <a:ext cx="8640960" cy="648072"/>
            <a:chOff x="251520" y="260648"/>
            <a:chExt cx="8640960" cy="648072"/>
          </a:xfrm>
        </p:grpSpPr>
        <p:pic>
          <p:nvPicPr>
            <p:cNvPr id="11" name="Obraz 10" descr="Logo z marginesem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12" name="Obraz 11" descr="nowe logo UW z marginesem pl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4480" y="260720"/>
              <a:ext cx="648000" cy="648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4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2268000" y="1412776"/>
            <a:ext cx="4608000" cy="3600000"/>
            <a:chOff x="2268000" y="1449000"/>
            <a:chExt cx="4608000" cy="3600000"/>
          </a:xfrm>
        </p:grpSpPr>
        <p:sp>
          <p:nvSpPr>
            <p:cNvPr id="6" name="Prostokąt 5"/>
            <p:cNvSpPr/>
            <p:nvPr/>
          </p:nvSpPr>
          <p:spPr>
            <a:xfrm>
              <a:off x="2268000" y="1449000"/>
              <a:ext cx="4608000" cy="3600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 descr="SCANGRAF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6000" y="1556792"/>
              <a:ext cx="4392000" cy="3406301"/>
            </a:xfrm>
            <a:prstGeom prst="rect">
              <a:avLst/>
            </a:prstGeom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2051720" y="207799"/>
            <a:ext cx="5040560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SCANGRAF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62000" y="5373216"/>
            <a:ext cx="8820000" cy="1008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SCANGRAF służy do wizualizacji motorycznych cech pisma.</a:t>
            </a:r>
          </a:p>
          <a:p>
            <a:pPr algn="ctr"/>
            <a:r>
              <a:rPr lang="pl-PL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Wizualizuje siłę nacisku narzędzia pisarskiego na podłoże.</a:t>
            </a:r>
          </a:p>
          <a:p>
            <a:endParaRPr lang="pl-PL" sz="2000" dirty="0"/>
          </a:p>
        </p:txBody>
      </p:sp>
      <p:grpSp>
        <p:nvGrpSpPr>
          <p:cNvPr id="11" name="Grupa 10"/>
          <p:cNvGrpSpPr/>
          <p:nvPr/>
        </p:nvGrpSpPr>
        <p:grpSpPr>
          <a:xfrm>
            <a:off x="251520" y="260648"/>
            <a:ext cx="8640960" cy="648072"/>
            <a:chOff x="251520" y="260648"/>
            <a:chExt cx="8640960" cy="648072"/>
          </a:xfrm>
        </p:grpSpPr>
        <p:pic>
          <p:nvPicPr>
            <p:cNvPr id="12" name="Obraz 11" descr="Logo z marginesem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13" name="Obraz 12" descr="nowe logo UW z marginesem pl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4480" y="260720"/>
              <a:ext cx="648000" cy="648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163522" y="4941368"/>
            <a:ext cx="4408478" cy="1800000"/>
            <a:chOff x="105794" y="4869368"/>
            <a:chExt cx="4408478" cy="1872000"/>
          </a:xfrm>
        </p:grpSpPr>
        <p:pic>
          <p:nvPicPr>
            <p:cNvPr id="7" name="Obraz 6" descr="a5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794" y="4869368"/>
              <a:ext cx="4408478" cy="1872000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</p:pic>
        <p:sp>
          <p:nvSpPr>
            <p:cNvPr id="8" name="pole tekstowe 7"/>
            <p:cNvSpPr txBox="1"/>
            <p:nvPr/>
          </p:nvSpPr>
          <p:spPr>
            <a:xfrm>
              <a:off x="3851920" y="4941168"/>
              <a:ext cx="576064" cy="544149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pl-P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163522" y="2997152"/>
            <a:ext cx="4392488" cy="1800000"/>
            <a:chOff x="105794" y="2780575"/>
            <a:chExt cx="4392488" cy="1872000"/>
          </a:xfrm>
        </p:grpSpPr>
        <p:pic>
          <p:nvPicPr>
            <p:cNvPr id="10" name="Obraz 9" descr="a3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94" y="2780575"/>
              <a:ext cx="4392488" cy="1872000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</p:pic>
        <p:sp>
          <p:nvSpPr>
            <p:cNvPr id="11" name="pole tekstowe 10"/>
            <p:cNvSpPr txBox="1"/>
            <p:nvPr/>
          </p:nvSpPr>
          <p:spPr>
            <a:xfrm>
              <a:off x="3851920" y="2852936"/>
              <a:ext cx="576064" cy="544149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pl-P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4701743" y="2997152"/>
            <a:ext cx="4392000" cy="1800000"/>
            <a:chOff x="4644015" y="2787645"/>
            <a:chExt cx="4392000" cy="1872208"/>
          </a:xfrm>
        </p:grpSpPr>
        <p:pic>
          <p:nvPicPr>
            <p:cNvPr id="13" name="Obraz 12" descr="a4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015" y="2787645"/>
              <a:ext cx="4392000" cy="1872208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</p:pic>
        <p:sp>
          <p:nvSpPr>
            <p:cNvPr id="14" name="pole tekstowe 13"/>
            <p:cNvSpPr txBox="1"/>
            <p:nvPr/>
          </p:nvSpPr>
          <p:spPr>
            <a:xfrm>
              <a:off x="8388424" y="2852936"/>
              <a:ext cx="576064" cy="544209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pl-P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4701743" y="1052936"/>
            <a:ext cx="4392000" cy="1800000"/>
            <a:chOff x="4644015" y="692696"/>
            <a:chExt cx="4392000" cy="1885642"/>
          </a:xfrm>
        </p:grpSpPr>
        <p:pic>
          <p:nvPicPr>
            <p:cNvPr id="16" name="Obraz 15" descr="a2a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4015" y="692696"/>
              <a:ext cx="4392000" cy="188564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</p:pic>
        <p:sp>
          <p:nvSpPr>
            <p:cNvPr id="17" name="pole tekstowe 16"/>
            <p:cNvSpPr txBox="1"/>
            <p:nvPr/>
          </p:nvSpPr>
          <p:spPr>
            <a:xfrm>
              <a:off x="8388424" y="764704"/>
              <a:ext cx="576064" cy="548114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pl-P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163522" y="1052936"/>
            <a:ext cx="4392000" cy="1800000"/>
            <a:chOff x="105794" y="693465"/>
            <a:chExt cx="4392000" cy="1870317"/>
          </a:xfrm>
        </p:grpSpPr>
        <p:pic>
          <p:nvPicPr>
            <p:cNvPr id="19" name="Obraz 18" descr="a1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794" y="693465"/>
              <a:ext cx="4392000" cy="1870317"/>
            </a:xfrm>
            <a:prstGeom prst="rect">
              <a:avLst/>
            </a:prstGeom>
            <a:ln w="28575" cap="sq">
              <a:solidFill>
                <a:srgbClr val="FFC000"/>
              </a:solidFill>
              <a:prstDash val="solid"/>
              <a:miter lim="800000"/>
            </a:ln>
            <a:effectLst/>
          </p:spPr>
        </p:pic>
        <p:sp>
          <p:nvSpPr>
            <p:cNvPr id="20" name="pole tekstowe 19"/>
            <p:cNvSpPr txBox="1"/>
            <p:nvPr/>
          </p:nvSpPr>
          <p:spPr>
            <a:xfrm>
              <a:off x="3851920" y="764704"/>
              <a:ext cx="576064" cy="54366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l-P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4701743" y="4941368"/>
            <a:ext cx="4392000" cy="1800000"/>
            <a:chOff x="4644015" y="4869160"/>
            <a:chExt cx="4392000" cy="1872208"/>
          </a:xfrm>
        </p:grpSpPr>
        <p:pic>
          <p:nvPicPr>
            <p:cNvPr id="22" name="Obraz 21" descr="a6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4015" y="4869160"/>
              <a:ext cx="4392000" cy="1872208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</p:pic>
        <p:sp>
          <p:nvSpPr>
            <p:cNvPr id="23" name="pole tekstowe 22"/>
            <p:cNvSpPr txBox="1"/>
            <p:nvPr/>
          </p:nvSpPr>
          <p:spPr>
            <a:xfrm>
              <a:off x="8388424" y="4941168"/>
              <a:ext cx="576064" cy="544209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pl-P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pole tekstowe 23"/>
          <p:cNvSpPr txBox="1"/>
          <p:nvPr/>
        </p:nvSpPr>
        <p:spPr>
          <a:xfrm>
            <a:off x="1260000" y="255315"/>
            <a:ext cx="6624000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/>
            <a:r>
              <a:rPr lang="pl-PL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SCANGRAF – wizualizacja siły nacisku</a:t>
            </a:r>
            <a:endParaRPr lang="pl-PL" dirty="0"/>
          </a:p>
        </p:txBody>
      </p:sp>
      <p:grpSp>
        <p:nvGrpSpPr>
          <p:cNvPr id="25" name="Grupa 24"/>
          <p:cNvGrpSpPr/>
          <p:nvPr/>
        </p:nvGrpSpPr>
        <p:grpSpPr>
          <a:xfrm>
            <a:off x="251520" y="260648"/>
            <a:ext cx="8640960" cy="648072"/>
            <a:chOff x="251520" y="260648"/>
            <a:chExt cx="8640960" cy="648072"/>
          </a:xfrm>
        </p:grpSpPr>
        <p:pic>
          <p:nvPicPr>
            <p:cNvPr id="26" name="Obraz 25" descr="Logo z marginesem.t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27" name="Obraz 26" descr="nowe logo UW z marginesem pl.t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44480" y="260720"/>
              <a:ext cx="648000" cy="648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4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486000" y="1269272"/>
            <a:ext cx="8172000" cy="4608000"/>
            <a:chOff x="237262" y="621240"/>
            <a:chExt cx="8172000" cy="4929488"/>
          </a:xfrm>
        </p:grpSpPr>
        <p:sp>
          <p:nvSpPr>
            <p:cNvPr id="6" name="Prostokąt 5"/>
            <p:cNvSpPr/>
            <p:nvPr/>
          </p:nvSpPr>
          <p:spPr>
            <a:xfrm>
              <a:off x="237262" y="621240"/>
              <a:ext cx="8172000" cy="492948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 descr="transformacja 0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390" y="819219"/>
              <a:ext cx="7812000" cy="4506020"/>
            </a:xfrm>
            <a:prstGeom prst="rect">
              <a:avLst/>
            </a:prstGeom>
          </p:spPr>
        </p:pic>
      </p:grpSp>
      <p:grpSp>
        <p:nvGrpSpPr>
          <p:cNvPr id="8" name="Grupa 7"/>
          <p:cNvGrpSpPr/>
          <p:nvPr/>
        </p:nvGrpSpPr>
        <p:grpSpPr>
          <a:xfrm>
            <a:off x="486000" y="1916832"/>
            <a:ext cx="8172000" cy="4572000"/>
            <a:chOff x="755576" y="3284984"/>
            <a:chExt cx="8172000" cy="4572000"/>
          </a:xfrm>
        </p:grpSpPr>
        <p:sp>
          <p:nvSpPr>
            <p:cNvPr id="9" name="Prostokąt 8"/>
            <p:cNvSpPr/>
            <p:nvPr/>
          </p:nvSpPr>
          <p:spPr>
            <a:xfrm>
              <a:off x="755576" y="3284984"/>
              <a:ext cx="8172000" cy="4572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 descr="transformacja 0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7037" y="3438427"/>
              <a:ext cx="7812000" cy="4237685"/>
            </a:xfrm>
            <a:prstGeom prst="rect">
              <a:avLst/>
            </a:prstGeom>
          </p:spPr>
        </p:pic>
      </p:grpSp>
      <p:sp>
        <p:nvSpPr>
          <p:cNvPr id="11" name="pole tekstowe 10"/>
          <p:cNvSpPr txBox="1"/>
          <p:nvPr/>
        </p:nvSpPr>
        <p:spPr>
          <a:xfrm>
            <a:off x="1836000" y="4437112"/>
            <a:ext cx="5472000" cy="504000"/>
          </a:xfrm>
          <a:prstGeom prst="rect">
            <a:avLst/>
          </a:prstGeom>
          <a:solidFill>
            <a:srgbClr val="06569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cieniowania (nacisku) zgodnego</a:t>
            </a:r>
            <a:endParaRPr lang="pl-PL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098000" y="290364"/>
            <a:ext cx="6948000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/>
            <a:r>
              <a:rPr lang="pl-PL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SCANGRAF – analiza cieniowania</a:t>
            </a:r>
            <a:endParaRPr lang="pl-PL" sz="32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grpSp>
        <p:nvGrpSpPr>
          <p:cNvPr id="13" name="Grupa 12"/>
          <p:cNvGrpSpPr/>
          <p:nvPr/>
        </p:nvGrpSpPr>
        <p:grpSpPr>
          <a:xfrm>
            <a:off x="251520" y="260648"/>
            <a:ext cx="8640960" cy="648072"/>
            <a:chOff x="251520" y="260648"/>
            <a:chExt cx="8640960" cy="648072"/>
          </a:xfrm>
        </p:grpSpPr>
        <p:pic>
          <p:nvPicPr>
            <p:cNvPr id="14" name="Obraz 13" descr="Logo z marginesem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15" name="Obraz 14" descr="nowe logo UW z marginesem pl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44480" y="260720"/>
              <a:ext cx="648000" cy="648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98000" y="404664"/>
            <a:ext cx="6948000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/>
            <a:r>
              <a:rPr lang="pl-PL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SCANGRAF – analiza cieniowania</a:t>
            </a:r>
            <a:endParaRPr lang="pl-PL" sz="32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730703" y="1161232"/>
            <a:ext cx="7668000" cy="4356000"/>
            <a:chOff x="727295" y="981224"/>
            <a:chExt cx="7668000" cy="4356000"/>
          </a:xfrm>
        </p:grpSpPr>
        <p:sp>
          <p:nvSpPr>
            <p:cNvPr id="7" name="Prostokąt 6"/>
            <p:cNvSpPr/>
            <p:nvPr/>
          </p:nvSpPr>
          <p:spPr>
            <a:xfrm>
              <a:off x="727295" y="981224"/>
              <a:ext cx="7668000" cy="4356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 descr="t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616" y="1215606"/>
              <a:ext cx="7164000" cy="3880948"/>
            </a:xfrm>
            <a:prstGeom prst="rect">
              <a:avLst/>
            </a:prstGeom>
          </p:spPr>
        </p:pic>
      </p:grpSp>
      <p:grpSp>
        <p:nvGrpSpPr>
          <p:cNvPr id="9" name="Grupa 8"/>
          <p:cNvGrpSpPr/>
          <p:nvPr/>
        </p:nvGrpSpPr>
        <p:grpSpPr>
          <a:xfrm>
            <a:off x="738000" y="2348880"/>
            <a:ext cx="7668000" cy="4356000"/>
            <a:chOff x="736722" y="4005064"/>
            <a:chExt cx="7668000" cy="4356000"/>
          </a:xfrm>
        </p:grpSpPr>
        <p:sp>
          <p:nvSpPr>
            <p:cNvPr id="10" name="Prostokąt 9"/>
            <p:cNvSpPr/>
            <p:nvPr/>
          </p:nvSpPr>
          <p:spPr>
            <a:xfrm>
              <a:off x="736722" y="4005064"/>
              <a:ext cx="7668000" cy="4356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 descr="t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027" y="4274242"/>
              <a:ext cx="7164000" cy="3880948"/>
            </a:xfrm>
            <a:prstGeom prst="rect">
              <a:avLst/>
            </a:prstGeom>
          </p:spPr>
        </p:pic>
      </p:grpSp>
      <p:grpSp>
        <p:nvGrpSpPr>
          <p:cNvPr id="12" name="Grupa 11"/>
          <p:cNvGrpSpPr/>
          <p:nvPr/>
        </p:nvGrpSpPr>
        <p:grpSpPr>
          <a:xfrm>
            <a:off x="1043616" y="3163365"/>
            <a:ext cx="6354384" cy="2488535"/>
            <a:chOff x="1943614" y="3068900"/>
            <a:chExt cx="6354384" cy="2488535"/>
          </a:xfrm>
        </p:grpSpPr>
        <p:sp>
          <p:nvSpPr>
            <p:cNvPr id="13" name="Równoległobok 12"/>
            <p:cNvSpPr/>
            <p:nvPr/>
          </p:nvSpPr>
          <p:spPr>
            <a:xfrm>
              <a:off x="1943614" y="3214686"/>
              <a:ext cx="2232000" cy="1476000"/>
            </a:xfrm>
            <a:prstGeom prst="parallelogram">
              <a:avLst>
                <a:gd name="adj" fmla="val 58566"/>
              </a:avLst>
            </a:prstGeom>
            <a:solidFill>
              <a:srgbClr val="FFFF00">
                <a:alpha val="3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Równoległobok 13"/>
            <p:cNvSpPr/>
            <p:nvPr/>
          </p:nvSpPr>
          <p:spPr>
            <a:xfrm>
              <a:off x="5327982" y="3068900"/>
              <a:ext cx="2340000" cy="1643074"/>
            </a:xfrm>
            <a:prstGeom prst="parallelogram">
              <a:avLst>
                <a:gd name="adj" fmla="val 58566"/>
              </a:avLst>
            </a:prstGeom>
            <a:solidFill>
              <a:srgbClr val="FFFF00">
                <a:alpha val="3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2645998" y="5053435"/>
              <a:ext cx="5652000" cy="5040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Miejsca cieniowania (nacisku) niezgodnego</a:t>
              </a:r>
              <a:endParaRPr lang="pl-PL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" name="Łącznik prosty ze strzałką 15"/>
            <p:cNvCxnSpPr>
              <a:stCxn id="15" idx="0"/>
            </p:cNvCxnSpPr>
            <p:nvPr/>
          </p:nvCxnSpPr>
          <p:spPr>
            <a:xfrm flipH="1" flipV="1">
              <a:off x="3671807" y="4117331"/>
              <a:ext cx="1800191" cy="93610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/>
            <p:cNvCxnSpPr>
              <a:stCxn id="15" idx="0"/>
              <a:endCxn id="14" idx="3"/>
            </p:cNvCxnSpPr>
            <p:nvPr/>
          </p:nvCxnSpPr>
          <p:spPr>
            <a:xfrm flipV="1">
              <a:off x="5471998" y="4711974"/>
              <a:ext cx="544843" cy="3414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a 20"/>
          <p:cNvGrpSpPr/>
          <p:nvPr/>
        </p:nvGrpSpPr>
        <p:grpSpPr>
          <a:xfrm>
            <a:off x="251520" y="260648"/>
            <a:ext cx="8640960" cy="648072"/>
            <a:chOff x="251520" y="260648"/>
            <a:chExt cx="8640960" cy="648072"/>
          </a:xfrm>
        </p:grpSpPr>
        <p:pic>
          <p:nvPicPr>
            <p:cNvPr id="22" name="Obraz 21" descr="Logo z marginesem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23" name="Obraz 22" descr="nowe logo UW z marginesem pl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44480" y="260720"/>
              <a:ext cx="648000" cy="648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323528" y="2409850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Dystrybutorem i producentem</a:t>
            </a:r>
          </a:p>
          <a:p>
            <a:pPr algn="ctr"/>
            <a:r>
              <a:rPr lang="pl-PL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programów pakietu GLOBALGRAF jest</a:t>
            </a:r>
          </a:p>
          <a:p>
            <a:pPr algn="ctr"/>
            <a:endParaRPr lang="pl-PL" sz="2800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pl-PL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Centrum Badawczo – Szkoleniowe</a:t>
            </a:r>
          </a:p>
          <a:p>
            <a:pPr algn="ctr"/>
            <a:r>
              <a:rPr lang="pl-PL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Polskiego Towarzystwa Kryminalistycznego</a:t>
            </a:r>
          </a:p>
          <a:p>
            <a:pPr algn="ctr"/>
            <a:r>
              <a:rPr lang="pl-PL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Sp. z. </a:t>
            </a:r>
            <a:r>
              <a:rPr lang="pl-PL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o.o</a:t>
            </a:r>
            <a:endParaRPr lang="pl-PL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algn="ctr"/>
            <a:endParaRPr lang="pl-PL" sz="2800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pl-PL" sz="28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www.kryminalistyka.pl</a:t>
            </a:r>
            <a:endParaRPr lang="pl-PL" sz="28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008000" y="932527"/>
            <a:ext cx="712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Zapraszamy do korzystania</a:t>
            </a:r>
          </a:p>
          <a:p>
            <a:pPr algn="ctr"/>
            <a:r>
              <a:rPr lang="pl-PL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programów.</a:t>
            </a:r>
            <a:endParaRPr lang="pl-PL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251520" y="260648"/>
            <a:ext cx="8640960" cy="648072"/>
            <a:chOff x="251520" y="260648"/>
            <a:chExt cx="8640960" cy="648072"/>
          </a:xfrm>
        </p:grpSpPr>
        <p:pic>
          <p:nvPicPr>
            <p:cNvPr id="13" name="Obraz 12" descr="Logo z marginesem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14" name="Obraz 13" descr="nowe logo UW z marginesem pl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4480" y="260720"/>
              <a:ext cx="648000" cy="648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3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1350000" y="3574734"/>
            <a:ext cx="6444000" cy="9343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GLOBALGRAF II</a:t>
            </a:r>
            <a:endParaRPr kumimoji="0" lang="pl-PL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40000" y="4709462"/>
            <a:ext cx="806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którym zastosowane będą kolejne, nowatorskie metody,  stanowiące kontynuację i rozszerzenie dotychczasowych, komputerowych możliwości badań </a:t>
            </a:r>
            <a:r>
              <a:rPr lang="pl-PL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pismoznawczych</a:t>
            </a:r>
            <a:endParaRPr lang="pl-PL" sz="2000" dirty="0"/>
          </a:p>
        </p:txBody>
      </p:sp>
      <p:sp>
        <p:nvSpPr>
          <p:cNvPr id="5" name="Prostokąt 4"/>
          <p:cNvSpPr/>
          <p:nvPr/>
        </p:nvSpPr>
        <p:spPr>
          <a:xfrm>
            <a:off x="719572" y="2044005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informują, że w opracowaniu znajduje się następny pakiet programów komputerowych pod nazwą:</a:t>
            </a:r>
            <a:endParaRPr lang="pl-PL" sz="2000" dirty="0"/>
          </a:p>
        </p:txBody>
      </p:sp>
      <p:grpSp>
        <p:nvGrpSpPr>
          <p:cNvPr id="17" name="Grupa 16"/>
          <p:cNvGrpSpPr/>
          <p:nvPr/>
        </p:nvGrpSpPr>
        <p:grpSpPr>
          <a:xfrm>
            <a:off x="3816000" y="187767"/>
            <a:ext cx="1512000" cy="1585049"/>
            <a:chOff x="3816000" y="1216"/>
            <a:chExt cx="1512000" cy="1585049"/>
          </a:xfrm>
        </p:grpSpPr>
        <p:sp>
          <p:nvSpPr>
            <p:cNvPr id="8" name="pole tekstowe 12"/>
            <p:cNvSpPr txBox="1">
              <a:spLocks noChangeArrowheads="1"/>
            </p:cNvSpPr>
            <p:nvPr/>
          </p:nvSpPr>
          <p:spPr bwMode="auto">
            <a:xfrm>
              <a:off x="3816000" y="1216"/>
              <a:ext cx="1512000" cy="1585049"/>
            </a:xfrm>
            <a:prstGeom prst="rect">
              <a:avLst/>
            </a:prstGeom>
            <a:solidFill>
              <a:srgbClr val="065698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pl-PL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Uniwersytet</a:t>
              </a:r>
            </a:p>
            <a:p>
              <a:pPr>
                <a:spcAft>
                  <a:spcPts val="600"/>
                </a:spcAft>
              </a:pPr>
              <a:endPara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spcAft>
                  <a:spcPts val="600"/>
                </a:spcAft>
              </a:pPr>
              <a:endParaRPr 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pl-PL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Warszawski</a:t>
              </a:r>
            </a:p>
          </p:txBody>
        </p:sp>
        <p:pic>
          <p:nvPicPr>
            <p:cNvPr id="19" name="Obraz 18" descr="nowe logo UW z marginesem pl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2000" y="438572"/>
              <a:ext cx="720000" cy="720000"/>
            </a:xfrm>
            <a:prstGeom prst="rect">
              <a:avLst/>
            </a:prstGeom>
          </p:spPr>
        </p:pic>
      </p:grpSp>
      <p:grpSp>
        <p:nvGrpSpPr>
          <p:cNvPr id="22" name="Grupa 21"/>
          <p:cNvGrpSpPr/>
          <p:nvPr/>
        </p:nvGrpSpPr>
        <p:grpSpPr>
          <a:xfrm>
            <a:off x="1187624" y="581779"/>
            <a:ext cx="6802587" cy="830997"/>
            <a:chOff x="1187624" y="581779"/>
            <a:chExt cx="6802587" cy="830997"/>
          </a:xfrm>
        </p:grpSpPr>
        <p:grpSp>
          <p:nvGrpSpPr>
            <p:cNvPr id="14" name="Grupa 13"/>
            <p:cNvGrpSpPr/>
            <p:nvPr/>
          </p:nvGrpSpPr>
          <p:grpSpPr>
            <a:xfrm>
              <a:off x="1187624" y="591064"/>
              <a:ext cx="2501230" cy="739370"/>
              <a:chOff x="1062658" y="270173"/>
              <a:chExt cx="2501230" cy="739370"/>
            </a:xfrm>
          </p:grpSpPr>
          <p:sp>
            <p:nvSpPr>
              <p:cNvPr id="7" name="pole tekstowe 10"/>
              <p:cNvSpPr txBox="1">
                <a:spLocks noChangeArrowheads="1"/>
              </p:cNvSpPr>
              <p:nvPr/>
            </p:nvSpPr>
            <p:spPr bwMode="auto">
              <a:xfrm>
                <a:off x="1746094" y="270173"/>
                <a:ext cx="1817794" cy="739370"/>
              </a:xfrm>
              <a:prstGeom prst="rect">
                <a:avLst/>
              </a:prstGeom>
              <a:solidFill>
                <a:srgbClr val="0656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pl-PL" sz="14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Polskie</a:t>
                </a:r>
              </a:p>
              <a:p>
                <a:r>
                  <a:rPr lang="pl-PL" sz="14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Towarzystwo</a:t>
                </a:r>
              </a:p>
              <a:p>
                <a:r>
                  <a:rPr lang="pl-PL" sz="14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Kryminalistyczne</a:t>
                </a:r>
              </a:p>
            </p:txBody>
          </p:sp>
          <p:pic>
            <p:nvPicPr>
              <p:cNvPr id="20" name="Obraz 19" descr="Logo z marginesem.t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62658" y="317798"/>
                <a:ext cx="648072" cy="648072"/>
              </a:xfrm>
              <a:prstGeom prst="rect">
                <a:avLst/>
              </a:prstGeom>
            </p:spPr>
          </p:pic>
        </p:grpSp>
        <p:grpSp>
          <p:nvGrpSpPr>
            <p:cNvPr id="21" name="Grupa 20"/>
            <p:cNvGrpSpPr/>
            <p:nvPr/>
          </p:nvGrpSpPr>
          <p:grpSpPr>
            <a:xfrm>
              <a:off x="5796136" y="581779"/>
              <a:ext cx="2194075" cy="830997"/>
              <a:chOff x="5796136" y="404664"/>
              <a:chExt cx="2194075" cy="830997"/>
            </a:xfrm>
          </p:grpSpPr>
          <p:sp>
            <p:nvSpPr>
              <p:cNvPr id="12" name="pole tekstowe 10"/>
              <p:cNvSpPr txBox="1">
                <a:spLocks noChangeArrowheads="1"/>
              </p:cNvSpPr>
              <p:nvPr/>
            </p:nvSpPr>
            <p:spPr bwMode="auto">
              <a:xfrm>
                <a:off x="5796136" y="404664"/>
                <a:ext cx="1512000" cy="830997"/>
              </a:xfrm>
              <a:prstGeom prst="rect">
                <a:avLst/>
              </a:prstGeom>
              <a:solidFill>
                <a:srgbClr val="0656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r"/>
                <a:r>
                  <a:rPr lang="pl-PL" sz="12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Centralne</a:t>
                </a:r>
                <a:endParaRPr lang="pl-PL" sz="12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/>
                <a:r>
                  <a:rPr lang="pl-PL" sz="12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Laboratorium</a:t>
                </a:r>
                <a:endParaRPr lang="pl-PL" sz="12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/>
                <a:r>
                  <a:rPr lang="pl-PL" sz="12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Kryminalistyczne</a:t>
                </a:r>
              </a:p>
              <a:p>
                <a:pPr algn="r"/>
                <a:r>
                  <a:rPr lang="pl-PL" sz="12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Policji</a:t>
                </a:r>
                <a:endParaRPr lang="pl-PL" sz="12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8" name="Obraz 17" descr="beznazwy.bmp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42211" y="482005"/>
                <a:ext cx="648000" cy="69279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 advClick="0" advTm="5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17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" presetID="49" presetClass="entr" presetSubtype="0" decel="10000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100"/>
                            </p:stCondLst>
                            <p:childTnLst>
                              <p:par>
                                <p:cTn id="34" presetID="20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200"/>
                            </p:stCondLst>
                            <p:childTnLst>
                              <p:par>
                                <p:cTn id="39" presetID="17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3" grpId="3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2000" y="332656"/>
            <a:ext cx="648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 skład pakietu GLOBALGRAF</a:t>
            </a:r>
          </a:p>
          <a:p>
            <a:pPr algn="ctr"/>
            <a:r>
              <a:rPr lang="pl-PL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wchodzą programy:</a:t>
            </a:r>
            <a:endParaRPr lang="pl-PL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2051720" y="1700808"/>
            <a:ext cx="5040560" cy="9343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GRAFOTYP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267744" y="2924944"/>
            <a:ext cx="4608512" cy="9343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KINEGRAF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2483768" y="4149080"/>
            <a:ext cx="4176464" cy="9343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RAYGRAF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2198293" y="5373216"/>
            <a:ext cx="4747414" cy="9343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SCANGRAF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251520" y="260648"/>
            <a:ext cx="8640960" cy="648072"/>
            <a:chOff x="251520" y="260648"/>
            <a:chExt cx="8640960" cy="648072"/>
          </a:xfrm>
        </p:grpSpPr>
        <p:pic>
          <p:nvPicPr>
            <p:cNvPr id="13" name="Obraz 12" descr="Logo z marginesem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16" name="Obraz 15" descr="nowe logo UW z marginesem pl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4480" y="260720"/>
              <a:ext cx="648000" cy="648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350000" y="3068960"/>
            <a:ext cx="6444000" cy="9343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19572" y="1220559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skład pakietu GLOBALGRAF II</a:t>
            </a:r>
          </a:p>
          <a:p>
            <a:pPr algn="ctr"/>
            <a:r>
              <a:rPr lang="pl-PL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wejdą programy:</a:t>
            </a:r>
            <a:endParaRPr lang="pl-PL" sz="28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232000" y="3789093"/>
            <a:ext cx="4680000" cy="72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LINIOGRAF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232000" y="2781008"/>
            <a:ext cx="4680000" cy="72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CENTROGRAF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2232000" y="4797178"/>
            <a:ext cx="4680000" cy="72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PROFILOSKAN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2232000" y="5805264"/>
            <a:ext cx="46800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BARWOSKAN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251520" y="260648"/>
            <a:ext cx="8635627" cy="692790"/>
            <a:chOff x="251520" y="260648"/>
            <a:chExt cx="8635627" cy="692790"/>
          </a:xfrm>
        </p:grpSpPr>
        <p:pic>
          <p:nvPicPr>
            <p:cNvPr id="12" name="Obraz 11" descr="nowe logo UW z marginesem pl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8000" y="260648"/>
              <a:ext cx="648000" cy="648000"/>
            </a:xfrm>
            <a:prstGeom prst="rect">
              <a:avLst/>
            </a:prstGeom>
          </p:spPr>
        </p:pic>
        <p:pic>
          <p:nvPicPr>
            <p:cNvPr id="13" name="Obraz 12" descr="Logo z marginesem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11" name="Obraz 10" descr="beznazwy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9147" y="260648"/>
              <a:ext cx="648000" cy="69279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4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3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0"/>
                            </p:stCondLst>
                            <p:childTnLst>
                              <p:par>
                                <p:cTn id="3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entrogr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6465" y="2097272"/>
            <a:ext cx="5031070" cy="3780000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2519772" y="1270478"/>
            <a:ext cx="4104456" cy="7903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CENTROGRAF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15516" y="5910371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do badania zgodności próbek tekstów</a:t>
            </a:r>
          </a:p>
          <a:p>
            <a:pPr algn="ctr"/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metodą tzw. „linii środkowej”.</a:t>
            </a:r>
            <a:endParaRPr lang="pl-PL" dirty="0"/>
          </a:p>
        </p:txBody>
      </p:sp>
      <p:grpSp>
        <p:nvGrpSpPr>
          <p:cNvPr id="12" name="Grupa 11"/>
          <p:cNvGrpSpPr/>
          <p:nvPr/>
        </p:nvGrpSpPr>
        <p:grpSpPr>
          <a:xfrm>
            <a:off x="251520" y="260648"/>
            <a:ext cx="8635627" cy="692790"/>
            <a:chOff x="251520" y="260648"/>
            <a:chExt cx="8635627" cy="692790"/>
          </a:xfrm>
        </p:grpSpPr>
        <p:pic>
          <p:nvPicPr>
            <p:cNvPr id="13" name="Obraz 12" descr="nowe logo UW z marginesem pl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8000" y="260648"/>
              <a:ext cx="648000" cy="648000"/>
            </a:xfrm>
            <a:prstGeom prst="rect">
              <a:avLst/>
            </a:prstGeom>
          </p:spPr>
        </p:pic>
        <p:pic>
          <p:nvPicPr>
            <p:cNvPr id="14" name="Obraz 13" descr="Logo z marginesem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15" name="Obraz 14" descr="beznazwy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39147" y="260648"/>
              <a:ext cx="648000" cy="69279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iniogr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6465" y="2097272"/>
            <a:ext cx="5031070" cy="3780000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2519772" y="1342486"/>
            <a:ext cx="4104456" cy="7903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LINIOGRAF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15516" y="5910371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do badania zgodności tekstów metodą</a:t>
            </a:r>
          </a:p>
          <a:p>
            <a:pPr algn="ctr"/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pomiaru długości linii graficznych.</a:t>
            </a:r>
            <a:endParaRPr lang="pl-PL" dirty="0"/>
          </a:p>
        </p:txBody>
      </p:sp>
      <p:grpSp>
        <p:nvGrpSpPr>
          <p:cNvPr id="12" name="Grupa 11"/>
          <p:cNvGrpSpPr/>
          <p:nvPr/>
        </p:nvGrpSpPr>
        <p:grpSpPr>
          <a:xfrm>
            <a:off x="251520" y="260648"/>
            <a:ext cx="8635627" cy="692790"/>
            <a:chOff x="251520" y="260648"/>
            <a:chExt cx="8635627" cy="692790"/>
          </a:xfrm>
        </p:grpSpPr>
        <p:pic>
          <p:nvPicPr>
            <p:cNvPr id="13" name="Obraz 12" descr="nowe logo UW z marginesem pl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8000" y="260648"/>
              <a:ext cx="648000" cy="648000"/>
            </a:xfrm>
            <a:prstGeom prst="rect">
              <a:avLst/>
            </a:prstGeom>
          </p:spPr>
        </p:pic>
        <p:pic>
          <p:nvPicPr>
            <p:cNvPr id="14" name="Obraz 13" descr="Logo z marginesem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15" name="Obraz 14" descr="beznazwy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39147" y="260648"/>
              <a:ext cx="648000" cy="69279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rofilosk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6465" y="2097272"/>
            <a:ext cx="5031070" cy="3780000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2519772" y="1342486"/>
            <a:ext cx="4104456" cy="7903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PROFILOSKAN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15516" y="5910371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 do analizy siły nacisku narzędzia pisarskiego wzdłuż wyznaczonej przez eksperta, charakterystycznej linii pomiarowej.</a:t>
            </a:r>
            <a:endParaRPr lang="pl-PL" dirty="0"/>
          </a:p>
        </p:txBody>
      </p:sp>
      <p:grpSp>
        <p:nvGrpSpPr>
          <p:cNvPr id="12" name="Grupa 11"/>
          <p:cNvGrpSpPr/>
          <p:nvPr/>
        </p:nvGrpSpPr>
        <p:grpSpPr>
          <a:xfrm>
            <a:off x="251520" y="260648"/>
            <a:ext cx="8635627" cy="692790"/>
            <a:chOff x="251520" y="260648"/>
            <a:chExt cx="8635627" cy="692790"/>
          </a:xfrm>
        </p:grpSpPr>
        <p:pic>
          <p:nvPicPr>
            <p:cNvPr id="13" name="Obraz 12" descr="nowe logo UW z marginesem pl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8000" y="260648"/>
              <a:ext cx="648000" cy="648000"/>
            </a:xfrm>
            <a:prstGeom prst="rect">
              <a:avLst/>
            </a:prstGeom>
          </p:spPr>
        </p:pic>
        <p:pic>
          <p:nvPicPr>
            <p:cNvPr id="14" name="Obraz 13" descr="Logo z marginesem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15" name="Obraz 14" descr="beznazwy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39147" y="260648"/>
              <a:ext cx="648000" cy="69279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5516" y="5982379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do </a:t>
            </a:r>
            <a:r>
              <a:rPr lang="pl-P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barwometrycznej</a:t>
            </a:r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analizy środków kryjących. Umożliwi badanie linii graficznych tekstów oraz zawartości map bitowych. </a:t>
            </a:r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519772" y="1414494"/>
            <a:ext cx="4104456" cy="7903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BARWOSKAN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barwoskan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000" y="2169280"/>
            <a:ext cx="5040000" cy="3780000"/>
          </a:xfrm>
          <a:prstGeom prst="rect">
            <a:avLst/>
          </a:prstGeom>
        </p:spPr>
      </p:pic>
      <p:grpSp>
        <p:nvGrpSpPr>
          <p:cNvPr id="10" name="Grupa 9"/>
          <p:cNvGrpSpPr/>
          <p:nvPr/>
        </p:nvGrpSpPr>
        <p:grpSpPr>
          <a:xfrm>
            <a:off x="251520" y="260648"/>
            <a:ext cx="8635627" cy="692790"/>
            <a:chOff x="251520" y="260648"/>
            <a:chExt cx="8635627" cy="692790"/>
          </a:xfrm>
        </p:grpSpPr>
        <p:pic>
          <p:nvPicPr>
            <p:cNvPr id="13" name="Obraz 12" descr="nowe logo UW z marginesem pl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8000" y="260648"/>
              <a:ext cx="648000" cy="648000"/>
            </a:xfrm>
            <a:prstGeom prst="rect">
              <a:avLst/>
            </a:prstGeom>
          </p:spPr>
        </p:pic>
        <p:pic>
          <p:nvPicPr>
            <p:cNvPr id="14" name="Obraz 13" descr="Logo z marginesem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15" name="Obraz 14" descr="beznazwy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39147" y="260648"/>
              <a:ext cx="648000" cy="69279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1457852" y="2767280"/>
            <a:ext cx="6228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Zapraszamy do korzystania</a:t>
            </a:r>
          </a:p>
          <a:p>
            <a:pPr algn="ctr"/>
            <a:r>
              <a:rPr lang="pl-PL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programów.</a:t>
            </a:r>
            <a:endParaRPr lang="pl-PL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203848" y="260648"/>
            <a:ext cx="2736232" cy="692790"/>
            <a:chOff x="3203848" y="260648"/>
            <a:chExt cx="2736232" cy="692790"/>
          </a:xfrm>
        </p:grpSpPr>
        <p:pic>
          <p:nvPicPr>
            <p:cNvPr id="8" name="Obraz 7" descr="nowe logo UW z marginesem pl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8000" y="260648"/>
              <a:ext cx="648000" cy="648000"/>
            </a:xfrm>
            <a:prstGeom prst="rect">
              <a:avLst/>
            </a:prstGeom>
          </p:spPr>
        </p:pic>
        <p:pic>
          <p:nvPicPr>
            <p:cNvPr id="9" name="Obraz 8" descr="Logo z marginesem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3848" y="260648"/>
              <a:ext cx="648072" cy="648072"/>
            </a:xfrm>
            <a:prstGeom prst="rect">
              <a:avLst/>
            </a:prstGeom>
          </p:spPr>
        </p:pic>
        <p:pic>
          <p:nvPicPr>
            <p:cNvPr id="10" name="Obraz 9" descr="beznazwy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2080" y="260648"/>
              <a:ext cx="648000" cy="69279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2051720" y="190358"/>
            <a:ext cx="5040560" cy="9343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GRAFOTYP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19572" y="116669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umożliwia ocenę zgodności próbek pisma na podstawie:</a:t>
            </a:r>
          </a:p>
          <a:p>
            <a:pPr marL="514350" indent="-514350"/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1. Zgodności współczynników kształtu </a:t>
            </a:r>
            <a:r>
              <a:rPr lang="pl-P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endParaRPr lang="pl-PL" sz="2400" dirty="0" smtClean="0"/>
          </a:p>
          <a:p>
            <a:pPr marL="514350" indent="-514350"/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2. Proporcji wielkości </a:t>
            </a:r>
            <a:r>
              <a:rPr lang="pl-P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Pw</a:t>
            </a:r>
            <a:endParaRPr lang="pl-PL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/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3. Zgodności </a:t>
            </a:r>
            <a:r>
              <a:rPr lang="pl-P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grafotypów</a:t>
            </a:r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2304000" y="2952378"/>
            <a:ext cx="4536000" cy="3780000"/>
            <a:chOff x="2318956" y="2987427"/>
            <a:chExt cx="4536000" cy="3780000"/>
          </a:xfrm>
        </p:grpSpPr>
        <p:sp>
          <p:nvSpPr>
            <p:cNvPr id="11" name="Prostokąt 10"/>
            <p:cNvSpPr/>
            <p:nvPr/>
          </p:nvSpPr>
          <p:spPr>
            <a:xfrm>
              <a:off x="2318956" y="2987427"/>
              <a:ext cx="4536000" cy="3780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 descr="GRAFOTY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2875" y="3078485"/>
              <a:ext cx="4358250" cy="3600000"/>
            </a:xfrm>
            <a:prstGeom prst="rect">
              <a:avLst/>
            </a:prstGeom>
          </p:spPr>
        </p:pic>
      </p:grpSp>
      <p:grpSp>
        <p:nvGrpSpPr>
          <p:cNvPr id="16" name="Grupa 15"/>
          <p:cNvGrpSpPr/>
          <p:nvPr/>
        </p:nvGrpSpPr>
        <p:grpSpPr>
          <a:xfrm>
            <a:off x="251520" y="260648"/>
            <a:ext cx="8640960" cy="648072"/>
            <a:chOff x="251520" y="260648"/>
            <a:chExt cx="8640960" cy="648072"/>
          </a:xfrm>
        </p:grpSpPr>
        <p:pic>
          <p:nvPicPr>
            <p:cNvPr id="17" name="Obraz 16" descr="Logo z marginesem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18" name="Obraz 17" descr="nowe logo UW z marginesem pl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4480" y="260720"/>
              <a:ext cx="648000" cy="648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368300" y="1355726"/>
            <a:ext cx="8352000" cy="2505298"/>
            <a:chOff x="368300" y="1355726"/>
            <a:chExt cx="8352000" cy="2505298"/>
          </a:xfrm>
        </p:grpSpPr>
        <p:sp>
          <p:nvSpPr>
            <p:cNvPr id="3" name="Prostokąt 2"/>
            <p:cNvSpPr/>
            <p:nvPr/>
          </p:nvSpPr>
          <p:spPr>
            <a:xfrm>
              <a:off x="387350" y="3645024"/>
              <a:ext cx="8316000" cy="21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4" name="Obraz 3" descr="Janek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8300" y="1355726"/>
              <a:ext cx="8352000" cy="235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Dowolny kształt 4"/>
          <p:cNvSpPr/>
          <p:nvPr/>
        </p:nvSpPr>
        <p:spPr>
          <a:xfrm>
            <a:off x="550863" y="1552575"/>
            <a:ext cx="8007350" cy="1970088"/>
          </a:xfrm>
          <a:custGeom>
            <a:avLst/>
            <a:gdLst>
              <a:gd name="connsiteX0" fmla="*/ 316523 w 8006861"/>
              <a:gd name="connsiteY0" fmla="*/ 246184 h 1969476"/>
              <a:gd name="connsiteX1" fmla="*/ 1594338 w 8006861"/>
              <a:gd name="connsiteY1" fmla="*/ 0 h 1969476"/>
              <a:gd name="connsiteX2" fmla="*/ 2778369 w 8006861"/>
              <a:gd name="connsiteY2" fmla="*/ 703384 h 1969476"/>
              <a:gd name="connsiteX3" fmla="*/ 3880338 w 8006861"/>
              <a:gd name="connsiteY3" fmla="*/ 715107 h 1969476"/>
              <a:gd name="connsiteX4" fmla="*/ 4384430 w 8006861"/>
              <a:gd name="connsiteY4" fmla="*/ 914400 h 1969476"/>
              <a:gd name="connsiteX5" fmla="*/ 5533292 w 8006861"/>
              <a:gd name="connsiteY5" fmla="*/ 691661 h 1969476"/>
              <a:gd name="connsiteX6" fmla="*/ 6178061 w 8006861"/>
              <a:gd name="connsiteY6" fmla="*/ 82061 h 1969476"/>
              <a:gd name="connsiteX7" fmla="*/ 7338646 w 8006861"/>
              <a:gd name="connsiteY7" fmla="*/ 773723 h 1969476"/>
              <a:gd name="connsiteX8" fmla="*/ 8006861 w 8006861"/>
              <a:gd name="connsiteY8" fmla="*/ 1359876 h 1969476"/>
              <a:gd name="connsiteX9" fmla="*/ 7315200 w 8006861"/>
              <a:gd name="connsiteY9" fmla="*/ 1828800 h 1969476"/>
              <a:gd name="connsiteX10" fmla="*/ 6154615 w 8006861"/>
              <a:gd name="connsiteY10" fmla="*/ 1887415 h 1969476"/>
              <a:gd name="connsiteX11" fmla="*/ 4431323 w 8006861"/>
              <a:gd name="connsiteY11" fmla="*/ 1735015 h 1969476"/>
              <a:gd name="connsiteX12" fmla="*/ 3810000 w 8006861"/>
              <a:gd name="connsiteY12" fmla="*/ 1957753 h 1969476"/>
              <a:gd name="connsiteX13" fmla="*/ 3141784 w 8006861"/>
              <a:gd name="connsiteY13" fmla="*/ 1805353 h 1969476"/>
              <a:gd name="connsiteX14" fmla="*/ 1875692 w 8006861"/>
              <a:gd name="connsiteY14" fmla="*/ 1969476 h 1969476"/>
              <a:gd name="connsiteX15" fmla="*/ 1230923 w 8006861"/>
              <a:gd name="connsiteY15" fmla="*/ 1887415 h 1969476"/>
              <a:gd name="connsiteX16" fmla="*/ 0 w 8006861"/>
              <a:gd name="connsiteY16" fmla="*/ 1582615 h 1969476"/>
              <a:gd name="connsiteX17" fmla="*/ 316523 w 8006861"/>
              <a:gd name="connsiteY17" fmla="*/ 246184 h 196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6861" h="1969476">
                <a:moveTo>
                  <a:pt x="316523" y="246184"/>
                </a:moveTo>
                <a:lnTo>
                  <a:pt x="1594338" y="0"/>
                </a:lnTo>
                <a:lnTo>
                  <a:pt x="2778369" y="703384"/>
                </a:lnTo>
                <a:lnTo>
                  <a:pt x="3880338" y="715107"/>
                </a:lnTo>
                <a:cubicBezTo>
                  <a:pt x="4376329" y="915866"/>
                  <a:pt x="4195649" y="914400"/>
                  <a:pt x="4384430" y="914400"/>
                </a:cubicBezTo>
                <a:lnTo>
                  <a:pt x="5533292" y="691661"/>
                </a:lnTo>
                <a:lnTo>
                  <a:pt x="6178061" y="82061"/>
                </a:lnTo>
                <a:lnTo>
                  <a:pt x="7338646" y="773723"/>
                </a:lnTo>
                <a:lnTo>
                  <a:pt x="8006861" y="1359876"/>
                </a:lnTo>
                <a:lnTo>
                  <a:pt x="7315200" y="1828800"/>
                </a:lnTo>
                <a:lnTo>
                  <a:pt x="6154615" y="1887415"/>
                </a:lnTo>
                <a:lnTo>
                  <a:pt x="4431323" y="1735015"/>
                </a:lnTo>
                <a:lnTo>
                  <a:pt x="3810000" y="1957753"/>
                </a:lnTo>
                <a:lnTo>
                  <a:pt x="3141784" y="1805353"/>
                </a:lnTo>
                <a:lnTo>
                  <a:pt x="1875692" y="1969476"/>
                </a:lnTo>
                <a:lnTo>
                  <a:pt x="1230923" y="1887415"/>
                </a:lnTo>
                <a:lnTo>
                  <a:pt x="0" y="1582615"/>
                </a:lnTo>
                <a:lnTo>
                  <a:pt x="316523" y="246184"/>
                </a:lnTo>
                <a:close/>
              </a:path>
            </a:pathLst>
          </a:custGeom>
          <a:solidFill>
            <a:srgbClr val="99FF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785813" y="1711325"/>
            <a:ext cx="179387" cy="1809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grpSp>
        <p:nvGrpSpPr>
          <p:cNvPr id="7" name="Grupa 83"/>
          <p:cNvGrpSpPr>
            <a:grpSpLocks/>
          </p:cNvGrpSpPr>
          <p:nvPr/>
        </p:nvGrpSpPr>
        <p:grpSpPr bwMode="auto">
          <a:xfrm>
            <a:off x="1785938" y="3467100"/>
            <a:ext cx="642937" cy="460375"/>
            <a:chOff x="1785918" y="3824591"/>
            <a:chExt cx="642942" cy="461665"/>
          </a:xfrm>
        </p:grpSpPr>
        <p:sp>
          <p:nvSpPr>
            <p:cNvPr id="8" name="pole tekstowe 5"/>
            <p:cNvSpPr txBox="1">
              <a:spLocks noChangeArrowheads="1"/>
            </p:cNvSpPr>
            <p:nvPr/>
          </p:nvSpPr>
          <p:spPr bwMode="auto">
            <a:xfrm>
              <a:off x="1785918" y="3824591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pl-PL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pl-PL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Łącznik prosty ze strzałką 8"/>
            <p:cNvCxnSpPr/>
            <p:nvPr/>
          </p:nvCxnSpPr>
          <p:spPr>
            <a:xfrm rot="10800000">
              <a:off x="1785918" y="3858022"/>
              <a:ext cx="642942" cy="7163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a 86"/>
          <p:cNvGrpSpPr>
            <a:grpSpLocks/>
          </p:cNvGrpSpPr>
          <p:nvPr/>
        </p:nvGrpSpPr>
        <p:grpSpPr bwMode="auto">
          <a:xfrm>
            <a:off x="496121" y="1804988"/>
            <a:ext cx="718316" cy="1335980"/>
            <a:chOff x="496092" y="1770039"/>
            <a:chExt cx="718322" cy="1335351"/>
          </a:xfrm>
        </p:grpSpPr>
        <p:cxnSp>
          <p:nvCxnSpPr>
            <p:cNvPr id="11" name="Łącznik prosty 10"/>
            <p:cNvCxnSpPr/>
            <p:nvPr/>
          </p:nvCxnSpPr>
          <p:spPr>
            <a:xfrm flipV="1">
              <a:off x="496092" y="1770039"/>
              <a:ext cx="383357" cy="133535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ole tekstowe 9"/>
            <p:cNvSpPr txBox="1">
              <a:spLocks noChangeArrowheads="1"/>
            </p:cNvSpPr>
            <p:nvPr/>
          </p:nvSpPr>
          <p:spPr bwMode="auto">
            <a:xfrm>
              <a:off x="642910" y="2538707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pl-PL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pl-PL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upa 74"/>
          <p:cNvGrpSpPr>
            <a:grpSpLocks/>
          </p:cNvGrpSpPr>
          <p:nvPr/>
        </p:nvGrpSpPr>
        <p:grpSpPr bwMode="auto">
          <a:xfrm>
            <a:off x="6072188" y="1466850"/>
            <a:ext cx="642937" cy="746125"/>
            <a:chOff x="6072198" y="1824327"/>
            <a:chExt cx="642942" cy="747417"/>
          </a:xfrm>
        </p:grpSpPr>
        <p:cxnSp>
          <p:nvCxnSpPr>
            <p:cNvPr id="14" name="Łącznik prosty ze strzałką 13"/>
            <p:cNvCxnSpPr/>
            <p:nvPr/>
          </p:nvCxnSpPr>
          <p:spPr>
            <a:xfrm rot="5400000" flipH="1" flipV="1">
              <a:off x="6072439" y="1929042"/>
              <a:ext cx="642461" cy="64294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ole tekstowe 12"/>
            <p:cNvSpPr txBox="1">
              <a:spLocks noChangeArrowheads="1"/>
            </p:cNvSpPr>
            <p:nvPr/>
          </p:nvSpPr>
          <p:spPr bwMode="auto">
            <a:xfrm>
              <a:off x="6143636" y="1824327"/>
              <a:ext cx="4286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pl-PL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pl-PL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upa 73"/>
          <p:cNvGrpSpPr>
            <a:grpSpLocks/>
          </p:cNvGrpSpPr>
          <p:nvPr/>
        </p:nvGrpSpPr>
        <p:grpSpPr bwMode="auto">
          <a:xfrm>
            <a:off x="4929188" y="1855788"/>
            <a:ext cx="1143000" cy="571500"/>
            <a:chOff x="4929190" y="2214554"/>
            <a:chExt cx="1143008" cy="571504"/>
          </a:xfrm>
        </p:grpSpPr>
        <p:cxnSp>
          <p:nvCxnSpPr>
            <p:cNvPr id="17" name="Łącznik prosty ze strzałką 16"/>
            <p:cNvCxnSpPr/>
            <p:nvPr/>
          </p:nvCxnSpPr>
          <p:spPr>
            <a:xfrm flipV="1">
              <a:off x="4929190" y="2571743"/>
              <a:ext cx="1143008" cy="21431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ole tekstowe 15"/>
            <p:cNvSpPr txBox="1">
              <a:spLocks noChangeArrowheads="1"/>
            </p:cNvSpPr>
            <p:nvPr/>
          </p:nvSpPr>
          <p:spPr bwMode="auto">
            <a:xfrm>
              <a:off x="5357818" y="2214554"/>
              <a:ext cx="4286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pl-PL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pl-PL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upa 72"/>
          <p:cNvGrpSpPr>
            <a:grpSpLocks/>
          </p:cNvGrpSpPr>
          <p:nvPr/>
        </p:nvGrpSpPr>
        <p:grpSpPr bwMode="auto">
          <a:xfrm>
            <a:off x="4429125" y="1855788"/>
            <a:ext cx="571500" cy="571500"/>
            <a:chOff x="4429124" y="2214554"/>
            <a:chExt cx="571504" cy="571504"/>
          </a:xfrm>
        </p:grpSpPr>
        <p:cxnSp>
          <p:nvCxnSpPr>
            <p:cNvPr id="20" name="Łącznik prosty ze strzałką 19"/>
            <p:cNvCxnSpPr/>
            <p:nvPr/>
          </p:nvCxnSpPr>
          <p:spPr>
            <a:xfrm>
              <a:off x="4429124" y="2571743"/>
              <a:ext cx="500067" cy="21431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ole tekstowe 18"/>
            <p:cNvSpPr txBox="1">
              <a:spLocks noChangeArrowheads="1"/>
            </p:cNvSpPr>
            <p:nvPr/>
          </p:nvSpPr>
          <p:spPr bwMode="auto">
            <a:xfrm>
              <a:off x="4572000" y="2214554"/>
              <a:ext cx="4286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pl-PL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pl-PL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upa 71"/>
          <p:cNvGrpSpPr>
            <a:grpSpLocks/>
          </p:cNvGrpSpPr>
          <p:nvPr/>
        </p:nvGrpSpPr>
        <p:grpSpPr bwMode="auto">
          <a:xfrm>
            <a:off x="3357563" y="1784350"/>
            <a:ext cx="1071562" cy="461963"/>
            <a:chOff x="3357554" y="2143116"/>
            <a:chExt cx="1071570" cy="461665"/>
          </a:xfrm>
        </p:grpSpPr>
        <p:cxnSp>
          <p:nvCxnSpPr>
            <p:cNvPr id="23" name="Łącznik prosty ze strzałką 22"/>
            <p:cNvCxnSpPr/>
            <p:nvPr/>
          </p:nvCxnSpPr>
          <p:spPr>
            <a:xfrm>
              <a:off x="3357554" y="2571465"/>
              <a:ext cx="1071570" cy="158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ole tekstowe 21"/>
            <p:cNvSpPr txBox="1">
              <a:spLocks noChangeArrowheads="1"/>
            </p:cNvSpPr>
            <p:nvPr/>
          </p:nvSpPr>
          <p:spPr bwMode="auto">
            <a:xfrm>
              <a:off x="3643306" y="2143116"/>
              <a:ext cx="4286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pl-PL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pl-PL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upa 70"/>
          <p:cNvGrpSpPr>
            <a:grpSpLocks/>
          </p:cNvGrpSpPr>
          <p:nvPr/>
        </p:nvGrpSpPr>
        <p:grpSpPr bwMode="auto">
          <a:xfrm>
            <a:off x="2144713" y="1484313"/>
            <a:ext cx="1212850" cy="758825"/>
            <a:chOff x="2145323" y="1455503"/>
            <a:chExt cx="1212231" cy="758127"/>
          </a:xfrm>
        </p:grpSpPr>
        <p:cxnSp>
          <p:nvCxnSpPr>
            <p:cNvPr id="26" name="Łącznik prosty ze strzałką 25"/>
            <p:cNvCxnSpPr>
              <a:stCxn id="5" idx="1"/>
            </p:cNvCxnSpPr>
            <p:nvPr/>
          </p:nvCxnSpPr>
          <p:spPr>
            <a:xfrm>
              <a:off x="2145323" y="1552251"/>
              <a:ext cx="1212231" cy="66137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ole tekstowe 24"/>
            <p:cNvSpPr txBox="1">
              <a:spLocks noChangeArrowheads="1"/>
            </p:cNvSpPr>
            <p:nvPr/>
          </p:nvSpPr>
          <p:spPr bwMode="auto">
            <a:xfrm>
              <a:off x="2690794" y="1455503"/>
              <a:ext cx="4286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pl-PL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pl-PL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upa 69"/>
          <p:cNvGrpSpPr>
            <a:grpSpLocks/>
          </p:cNvGrpSpPr>
          <p:nvPr/>
        </p:nvGrpSpPr>
        <p:grpSpPr bwMode="auto">
          <a:xfrm>
            <a:off x="827583" y="1581150"/>
            <a:ext cx="1317129" cy="623888"/>
            <a:chOff x="827543" y="1552748"/>
            <a:chExt cx="1317780" cy="623405"/>
          </a:xfrm>
        </p:grpSpPr>
        <p:cxnSp>
          <p:nvCxnSpPr>
            <p:cNvPr id="29" name="Łącznik prosty ze strzałką 28"/>
            <p:cNvCxnSpPr>
              <a:endCxn id="5" idx="1"/>
            </p:cNvCxnSpPr>
            <p:nvPr/>
          </p:nvCxnSpPr>
          <p:spPr>
            <a:xfrm flipV="1">
              <a:off x="857224" y="1552748"/>
              <a:ext cx="1288099" cy="23159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ole tekstowe 27"/>
            <p:cNvSpPr txBox="1">
              <a:spLocks noChangeArrowheads="1"/>
            </p:cNvSpPr>
            <p:nvPr/>
          </p:nvSpPr>
          <p:spPr bwMode="auto">
            <a:xfrm>
              <a:off x="827543" y="1714488"/>
              <a:ext cx="4286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pl-PL" sz="1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pl-PL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upa 81"/>
          <p:cNvGrpSpPr>
            <a:grpSpLocks/>
          </p:cNvGrpSpPr>
          <p:nvPr/>
        </p:nvGrpSpPr>
        <p:grpSpPr bwMode="auto">
          <a:xfrm>
            <a:off x="3714750" y="3427413"/>
            <a:ext cx="642938" cy="461962"/>
            <a:chOff x="3714744" y="3786190"/>
            <a:chExt cx="642942" cy="461665"/>
          </a:xfrm>
        </p:grpSpPr>
        <p:cxnSp>
          <p:nvCxnSpPr>
            <p:cNvPr id="32" name="Łącznik prosty ze strzałką 31"/>
            <p:cNvCxnSpPr/>
            <p:nvPr/>
          </p:nvCxnSpPr>
          <p:spPr>
            <a:xfrm rot="10800000">
              <a:off x="3714744" y="3786190"/>
              <a:ext cx="642942" cy="14278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ole tekstowe 30"/>
            <p:cNvSpPr txBox="1">
              <a:spLocks noChangeArrowheads="1"/>
            </p:cNvSpPr>
            <p:nvPr/>
          </p:nvSpPr>
          <p:spPr bwMode="auto">
            <a:xfrm>
              <a:off x="3795706" y="3786190"/>
              <a:ext cx="5619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pl-PL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pl-PL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upa 80"/>
          <p:cNvGrpSpPr>
            <a:grpSpLocks/>
          </p:cNvGrpSpPr>
          <p:nvPr/>
        </p:nvGrpSpPr>
        <p:grpSpPr bwMode="auto">
          <a:xfrm>
            <a:off x="4357688" y="3355975"/>
            <a:ext cx="695325" cy="533400"/>
            <a:chOff x="4357686" y="3714752"/>
            <a:chExt cx="695332" cy="533103"/>
          </a:xfrm>
        </p:grpSpPr>
        <p:cxnSp>
          <p:nvCxnSpPr>
            <p:cNvPr id="35" name="Łącznik prosty ze strzałką 34"/>
            <p:cNvCxnSpPr/>
            <p:nvPr/>
          </p:nvCxnSpPr>
          <p:spPr>
            <a:xfrm rot="10800000" flipV="1">
              <a:off x="4357686" y="3714752"/>
              <a:ext cx="642943" cy="21419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ole tekstowe 33"/>
            <p:cNvSpPr txBox="1">
              <a:spLocks noChangeArrowheads="1"/>
            </p:cNvSpPr>
            <p:nvPr/>
          </p:nvSpPr>
          <p:spPr bwMode="auto">
            <a:xfrm>
              <a:off x="4500562" y="3786190"/>
              <a:ext cx="5524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pl-PL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pl-PL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upa 79"/>
          <p:cNvGrpSpPr>
            <a:grpSpLocks/>
          </p:cNvGrpSpPr>
          <p:nvPr/>
        </p:nvGrpSpPr>
        <p:grpSpPr bwMode="auto">
          <a:xfrm>
            <a:off x="5000625" y="3355975"/>
            <a:ext cx="1714500" cy="533400"/>
            <a:chOff x="5000628" y="3714752"/>
            <a:chExt cx="1714512" cy="533103"/>
          </a:xfrm>
        </p:grpSpPr>
        <p:cxnSp>
          <p:nvCxnSpPr>
            <p:cNvPr id="38" name="Łącznik prosty ze strzałką 37"/>
            <p:cNvCxnSpPr/>
            <p:nvPr/>
          </p:nvCxnSpPr>
          <p:spPr>
            <a:xfrm rot="10800000">
              <a:off x="5000628" y="3714752"/>
              <a:ext cx="1714512" cy="14279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ole tekstowe 36"/>
            <p:cNvSpPr txBox="1">
              <a:spLocks noChangeArrowheads="1"/>
            </p:cNvSpPr>
            <p:nvPr/>
          </p:nvSpPr>
          <p:spPr bwMode="auto">
            <a:xfrm>
              <a:off x="5743580" y="3786190"/>
              <a:ext cx="6143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pl-PL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pl-PL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Grupa 78"/>
          <p:cNvGrpSpPr>
            <a:grpSpLocks/>
          </p:cNvGrpSpPr>
          <p:nvPr/>
        </p:nvGrpSpPr>
        <p:grpSpPr bwMode="auto">
          <a:xfrm>
            <a:off x="6715125" y="3427413"/>
            <a:ext cx="1214438" cy="461962"/>
            <a:chOff x="6715140" y="3786190"/>
            <a:chExt cx="1214446" cy="461665"/>
          </a:xfrm>
        </p:grpSpPr>
        <p:cxnSp>
          <p:nvCxnSpPr>
            <p:cNvPr id="41" name="Łącznik prosty ze strzałką 40"/>
            <p:cNvCxnSpPr/>
            <p:nvPr/>
          </p:nvCxnSpPr>
          <p:spPr>
            <a:xfrm rot="10800000" flipV="1">
              <a:off x="6715140" y="3786190"/>
              <a:ext cx="1214446" cy="7139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pole tekstowe 39"/>
            <p:cNvSpPr txBox="1">
              <a:spLocks noChangeArrowheads="1"/>
            </p:cNvSpPr>
            <p:nvPr/>
          </p:nvSpPr>
          <p:spPr bwMode="auto">
            <a:xfrm>
              <a:off x="7110426" y="3786190"/>
              <a:ext cx="5334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pl-PL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pl-PL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Grupa 77"/>
          <p:cNvGrpSpPr>
            <a:grpSpLocks/>
          </p:cNvGrpSpPr>
          <p:nvPr/>
        </p:nvGrpSpPr>
        <p:grpSpPr bwMode="auto">
          <a:xfrm>
            <a:off x="7929563" y="2927350"/>
            <a:ext cx="714375" cy="747713"/>
            <a:chOff x="7929586" y="3286124"/>
            <a:chExt cx="714380" cy="747417"/>
          </a:xfrm>
        </p:grpSpPr>
        <p:cxnSp>
          <p:nvCxnSpPr>
            <p:cNvPr id="44" name="Łącznik prosty ze strzałką 43"/>
            <p:cNvCxnSpPr/>
            <p:nvPr/>
          </p:nvCxnSpPr>
          <p:spPr>
            <a:xfrm rot="10800000" flipV="1">
              <a:off x="7929586" y="3286124"/>
              <a:ext cx="714380" cy="49986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pole tekstowe 42"/>
            <p:cNvSpPr txBox="1">
              <a:spLocks noChangeArrowheads="1"/>
            </p:cNvSpPr>
            <p:nvPr/>
          </p:nvSpPr>
          <p:spPr bwMode="auto">
            <a:xfrm>
              <a:off x="8215338" y="3571876"/>
              <a:ext cx="4286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pl-PL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pl-PL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Grupa 76"/>
          <p:cNvGrpSpPr>
            <a:grpSpLocks/>
          </p:cNvGrpSpPr>
          <p:nvPr/>
        </p:nvGrpSpPr>
        <p:grpSpPr bwMode="auto">
          <a:xfrm>
            <a:off x="7889875" y="2133600"/>
            <a:ext cx="754063" cy="790575"/>
            <a:chOff x="7889630" y="2136846"/>
            <a:chExt cx="754336" cy="791164"/>
          </a:xfrm>
        </p:grpSpPr>
        <p:cxnSp>
          <p:nvCxnSpPr>
            <p:cNvPr id="47" name="Łącznik prosty ze strzałką 46"/>
            <p:cNvCxnSpPr>
              <a:stCxn id="5" idx="7"/>
            </p:cNvCxnSpPr>
            <p:nvPr/>
          </p:nvCxnSpPr>
          <p:spPr>
            <a:xfrm>
              <a:off x="7889630" y="2325900"/>
              <a:ext cx="754336" cy="6021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pole tekstowe 45"/>
            <p:cNvSpPr txBox="1">
              <a:spLocks noChangeArrowheads="1"/>
            </p:cNvSpPr>
            <p:nvPr/>
          </p:nvSpPr>
          <p:spPr bwMode="auto">
            <a:xfrm>
              <a:off x="8143900" y="2136846"/>
              <a:ext cx="4286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pl-PL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pl-PL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Grupa 75"/>
          <p:cNvGrpSpPr>
            <a:grpSpLocks/>
          </p:cNvGrpSpPr>
          <p:nvPr/>
        </p:nvGrpSpPr>
        <p:grpSpPr bwMode="auto">
          <a:xfrm>
            <a:off x="6715125" y="1557338"/>
            <a:ext cx="1174750" cy="755650"/>
            <a:chOff x="6715140" y="1570688"/>
            <a:chExt cx="1174490" cy="755783"/>
          </a:xfrm>
        </p:grpSpPr>
        <p:cxnSp>
          <p:nvCxnSpPr>
            <p:cNvPr id="50" name="Łącznik prosty ze strzałką 49"/>
            <p:cNvCxnSpPr>
              <a:endCxn id="5" idx="7"/>
            </p:cNvCxnSpPr>
            <p:nvPr/>
          </p:nvCxnSpPr>
          <p:spPr>
            <a:xfrm>
              <a:off x="6715140" y="1570688"/>
              <a:ext cx="1174490" cy="75578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pole tekstowe 48"/>
            <p:cNvSpPr txBox="1">
              <a:spLocks noChangeArrowheads="1"/>
            </p:cNvSpPr>
            <p:nvPr/>
          </p:nvSpPr>
          <p:spPr bwMode="auto">
            <a:xfrm>
              <a:off x="7286644" y="1570688"/>
              <a:ext cx="4286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pl-PL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pl-PL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2" name="Grupa 85"/>
          <p:cNvGrpSpPr>
            <a:grpSpLocks/>
          </p:cNvGrpSpPr>
          <p:nvPr/>
        </p:nvGrpSpPr>
        <p:grpSpPr bwMode="auto">
          <a:xfrm>
            <a:off x="500063" y="3141663"/>
            <a:ext cx="1285875" cy="604837"/>
            <a:chOff x="500034" y="3500438"/>
            <a:chExt cx="1285884" cy="604541"/>
          </a:xfrm>
        </p:grpSpPr>
        <p:cxnSp>
          <p:nvCxnSpPr>
            <p:cNvPr id="53" name="Łącznik prosty ze strzałką 52"/>
            <p:cNvCxnSpPr/>
            <p:nvPr/>
          </p:nvCxnSpPr>
          <p:spPr>
            <a:xfrm rot="10800000">
              <a:off x="500034" y="3500438"/>
              <a:ext cx="1285884" cy="35701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pole tekstowe 51"/>
            <p:cNvSpPr txBox="1">
              <a:spLocks noChangeArrowheads="1"/>
            </p:cNvSpPr>
            <p:nvPr/>
          </p:nvSpPr>
          <p:spPr bwMode="auto">
            <a:xfrm>
              <a:off x="785786" y="3643314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pl-PL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lang="pl-PL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Grupa 82"/>
          <p:cNvGrpSpPr>
            <a:grpSpLocks/>
          </p:cNvGrpSpPr>
          <p:nvPr/>
        </p:nvGrpSpPr>
        <p:grpSpPr bwMode="auto">
          <a:xfrm>
            <a:off x="2428875" y="3427413"/>
            <a:ext cx="1285875" cy="461962"/>
            <a:chOff x="2428860" y="3786190"/>
            <a:chExt cx="1285884" cy="461665"/>
          </a:xfrm>
        </p:grpSpPr>
        <p:cxnSp>
          <p:nvCxnSpPr>
            <p:cNvPr id="56" name="Łącznik prosty ze strzałką 55"/>
            <p:cNvCxnSpPr/>
            <p:nvPr/>
          </p:nvCxnSpPr>
          <p:spPr>
            <a:xfrm rot="10800000" flipV="1">
              <a:off x="2428860" y="3786190"/>
              <a:ext cx="1285884" cy="14278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pole tekstowe 54"/>
            <p:cNvSpPr txBox="1">
              <a:spLocks noChangeArrowheads="1"/>
            </p:cNvSpPr>
            <p:nvPr/>
          </p:nvSpPr>
          <p:spPr bwMode="auto">
            <a:xfrm>
              <a:off x="2928926" y="3786190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pl-PL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14</a:t>
              </a:r>
              <a:endParaRPr lang="pl-PL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8" name="pole tekstowe 55"/>
          <p:cNvSpPr txBox="1">
            <a:spLocks noChangeArrowheads="1"/>
          </p:cNvSpPr>
          <p:nvPr/>
        </p:nvSpPr>
        <p:spPr bwMode="auto">
          <a:xfrm>
            <a:off x="714375" y="449897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59" name="pole tekstowe 58"/>
          <p:cNvSpPr txBox="1">
            <a:spLocks noChangeArrowheads="1"/>
          </p:cNvSpPr>
          <p:nvPr/>
        </p:nvSpPr>
        <p:spPr bwMode="auto">
          <a:xfrm>
            <a:off x="571500" y="4482116"/>
            <a:ext cx="8321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Obwód „obrysu” P = </a:t>
            </a: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l-PL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+l</a:t>
            </a:r>
            <a:r>
              <a:rPr lang="pl-PL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2…</a:t>
            </a: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+l</a:t>
            </a:r>
            <a:r>
              <a:rPr lang="pl-PL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+l</a:t>
            </a:r>
            <a:r>
              <a:rPr lang="pl-PL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 </a:t>
            </a:r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(suma  długości odcinków koloru czerwonego) </a:t>
            </a: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pole tekstowe 59"/>
          <p:cNvSpPr txBox="1">
            <a:spLocks noChangeArrowheads="1"/>
          </p:cNvSpPr>
          <p:nvPr/>
        </p:nvSpPr>
        <p:spPr bwMode="auto">
          <a:xfrm>
            <a:off x="571500" y="4927170"/>
            <a:ext cx="5003800" cy="40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pl-PL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Współczynnik kształtu </a:t>
            </a:r>
            <a:r>
              <a:rPr lang="pl-PL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pl-PL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100 * F / </a:t>
            </a:r>
            <a:r>
              <a:rPr lang="pl-PL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²</a:t>
            </a:r>
            <a:endParaRPr lang="pl-PL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pl-P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pole tekstowe 60"/>
          <p:cNvSpPr txBox="1">
            <a:spLocks noChangeArrowheads="1"/>
          </p:cNvSpPr>
          <p:nvPr/>
        </p:nvSpPr>
        <p:spPr bwMode="auto">
          <a:xfrm>
            <a:off x="539552" y="5373216"/>
            <a:ext cx="642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Proporcja wielkości </a:t>
            </a:r>
            <a:r>
              <a:rPr lang="pl-PL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Pw</a:t>
            </a:r>
            <a:r>
              <a:rPr lang="pl-PL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W</a:t>
            </a:r>
            <a:r>
              <a:rPr lang="pl-PL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pl-PL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W</a:t>
            </a:r>
            <a:r>
              <a:rPr lang="pl-PL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, gdzie: 0 &lt; </a:t>
            </a:r>
            <a:r>
              <a:rPr lang="pl-PL" sz="1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Pw</a:t>
            </a:r>
            <a:r>
              <a:rPr lang="pl-PL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&lt;= 1</a:t>
            </a:r>
            <a:endParaRPr lang="pl-PL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pole tekstowe 61"/>
          <p:cNvSpPr txBox="1">
            <a:spLocks noChangeArrowheads="1"/>
          </p:cNvSpPr>
          <p:nvPr/>
        </p:nvSpPr>
        <p:spPr bwMode="auto">
          <a:xfrm>
            <a:off x="571500" y="4037062"/>
            <a:ext cx="4576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Powierzchnia</a:t>
            </a:r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sz="1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zielona</a:t>
            </a:r>
            <a:r>
              <a:rPr lang="pl-PL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pl-PL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„obrysu” = F</a:t>
            </a:r>
            <a:endParaRPr lang="pl-PL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pole tekstowe 61"/>
          <p:cNvSpPr txBox="1">
            <a:spLocks noChangeArrowheads="1"/>
          </p:cNvSpPr>
          <p:nvPr/>
        </p:nvSpPr>
        <p:spPr bwMode="auto">
          <a:xfrm>
            <a:off x="9001125" y="12128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pSp>
        <p:nvGrpSpPr>
          <p:cNvPr id="65" name="Grupa 106"/>
          <p:cNvGrpSpPr>
            <a:grpSpLocks/>
          </p:cNvGrpSpPr>
          <p:nvPr/>
        </p:nvGrpSpPr>
        <p:grpSpPr bwMode="auto">
          <a:xfrm>
            <a:off x="500063" y="2844800"/>
            <a:ext cx="8143875" cy="368300"/>
            <a:chOff x="500034" y="3202544"/>
            <a:chExt cx="8143932" cy="369332"/>
          </a:xfrm>
        </p:grpSpPr>
        <p:cxnSp>
          <p:nvCxnSpPr>
            <p:cNvPr id="66" name="Łącznik prosty 65"/>
            <p:cNvCxnSpPr/>
            <p:nvPr/>
          </p:nvCxnSpPr>
          <p:spPr>
            <a:xfrm flipV="1">
              <a:off x="500034" y="3286918"/>
              <a:ext cx="8143932" cy="213321"/>
            </a:xfrm>
            <a:prstGeom prst="line">
              <a:avLst/>
            </a:prstGeom>
            <a:ln w="25400" cap="sq">
              <a:solidFill>
                <a:srgbClr val="00B0F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pole tekstowe 64"/>
            <p:cNvSpPr txBox="1">
              <a:spLocks noChangeArrowheads="1"/>
            </p:cNvSpPr>
            <p:nvPr/>
          </p:nvSpPr>
          <p:spPr bwMode="auto">
            <a:xfrm>
              <a:off x="3929058" y="3202544"/>
              <a:ext cx="642942" cy="369332"/>
            </a:xfrm>
            <a:prstGeom prst="rect">
              <a:avLst/>
            </a:prstGeom>
            <a:solidFill>
              <a:srgbClr val="065698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pl-PL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pl-PL" sz="1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8" name="Grupa 105"/>
          <p:cNvGrpSpPr>
            <a:grpSpLocks/>
          </p:cNvGrpSpPr>
          <p:nvPr/>
        </p:nvGrpSpPr>
        <p:grpSpPr bwMode="auto">
          <a:xfrm>
            <a:off x="2000250" y="1552575"/>
            <a:ext cx="642938" cy="2017713"/>
            <a:chOff x="2000232" y="1911339"/>
            <a:chExt cx="642942" cy="2017727"/>
          </a:xfrm>
        </p:grpSpPr>
        <p:cxnSp>
          <p:nvCxnSpPr>
            <p:cNvPr id="69" name="Łącznik prosty 68"/>
            <p:cNvCxnSpPr>
              <a:stCxn id="5" idx="1"/>
            </p:cNvCxnSpPr>
            <p:nvPr/>
          </p:nvCxnSpPr>
          <p:spPr>
            <a:xfrm>
              <a:off x="2144696" y="1911339"/>
              <a:ext cx="284164" cy="2017727"/>
            </a:xfrm>
            <a:prstGeom prst="line">
              <a:avLst/>
            </a:prstGeom>
            <a:ln w="25400" cap="sq">
              <a:solidFill>
                <a:srgbClr val="00B0F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pole tekstowe 67"/>
            <p:cNvSpPr txBox="1">
              <a:spLocks noChangeArrowheads="1"/>
            </p:cNvSpPr>
            <p:nvPr/>
          </p:nvSpPr>
          <p:spPr bwMode="auto">
            <a:xfrm>
              <a:off x="2000232" y="2273850"/>
              <a:ext cx="642942" cy="369332"/>
            </a:xfrm>
            <a:prstGeom prst="rect">
              <a:avLst/>
            </a:prstGeom>
            <a:solidFill>
              <a:srgbClr val="065698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pl-PL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pl-PL" sz="1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1" name="Grupa 71"/>
          <p:cNvGrpSpPr/>
          <p:nvPr/>
        </p:nvGrpSpPr>
        <p:grpSpPr>
          <a:xfrm>
            <a:off x="2786049" y="2427944"/>
            <a:ext cx="576000" cy="576000"/>
            <a:chOff x="2786051" y="2643184"/>
            <a:chExt cx="740572" cy="740572"/>
          </a:xfrm>
          <a:solidFill>
            <a:schemeClr val="bg1"/>
          </a:solidFill>
        </p:grpSpPr>
        <p:sp>
          <p:nvSpPr>
            <p:cNvPr id="72" name="Elipsa 71"/>
            <p:cNvSpPr/>
            <p:nvPr/>
          </p:nvSpPr>
          <p:spPr>
            <a:xfrm>
              <a:off x="2786051" y="2643184"/>
              <a:ext cx="740572" cy="740572"/>
            </a:xfrm>
            <a:prstGeom prst="ellipse">
              <a:avLst/>
            </a:prstGeom>
            <a:solidFill>
              <a:srgbClr val="065698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73" name="Prostokąt 72"/>
            <p:cNvSpPr/>
            <p:nvPr/>
          </p:nvSpPr>
          <p:spPr>
            <a:xfrm>
              <a:off x="2934924" y="2771699"/>
              <a:ext cx="462857" cy="514428"/>
            </a:xfrm>
            <a:prstGeom prst="rect">
              <a:avLst/>
            </a:prstGeom>
            <a:solidFill>
              <a:srgbClr val="065698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F</a:t>
              </a:r>
            </a:p>
          </p:txBody>
        </p:sp>
      </p:grpSp>
      <p:sp>
        <p:nvSpPr>
          <p:cNvPr id="81" name="pole tekstowe 80"/>
          <p:cNvSpPr txBox="1"/>
          <p:nvPr/>
        </p:nvSpPr>
        <p:spPr>
          <a:xfrm>
            <a:off x="1871700" y="256456"/>
            <a:ext cx="5400600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/>
            <a:r>
              <a:rPr lang="pl-PL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GRAFOTYP</a:t>
            </a:r>
            <a:r>
              <a:rPr lang="pl-PL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zasada obliczania</a:t>
            </a:r>
          </a:p>
          <a:p>
            <a:endParaRPr lang="pl-PL" sz="2400" dirty="0"/>
          </a:p>
        </p:txBody>
      </p:sp>
      <p:sp>
        <p:nvSpPr>
          <p:cNvPr id="85" name="pole tekstowe 84"/>
          <p:cNvSpPr txBox="1"/>
          <p:nvPr/>
        </p:nvSpPr>
        <p:spPr>
          <a:xfrm>
            <a:off x="1944000" y="6021288"/>
            <a:ext cx="5256000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defRPr/>
            </a:pPr>
            <a:r>
              <a:rPr lang="pl-PL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GRAFOTYP  G = </a:t>
            </a:r>
            <a:r>
              <a:rPr lang="pl-PL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Wk</a:t>
            </a:r>
            <a:r>
              <a:rPr lang="pl-PL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× </a:t>
            </a:r>
            <a:r>
              <a:rPr lang="pl-PL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Pw</a:t>
            </a:r>
            <a:endParaRPr lang="pl-PL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l-PL" sz="2000" dirty="0"/>
          </a:p>
        </p:txBody>
      </p:sp>
      <p:grpSp>
        <p:nvGrpSpPr>
          <p:cNvPr id="78" name="Grupa 77"/>
          <p:cNvGrpSpPr/>
          <p:nvPr/>
        </p:nvGrpSpPr>
        <p:grpSpPr>
          <a:xfrm>
            <a:off x="251520" y="260648"/>
            <a:ext cx="8640960" cy="648072"/>
            <a:chOff x="251520" y="260648"/>
            <a:chExt cx="8640960" cy="648072"/>
          </a:xfrm>
        </p:grpSpPr>
        <p:pic>
          <p:nvPicPr>
            <p:cNvPr id="79" name="Obraz 78" descr="Logo z marginesem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80" name="Obraz 79" descr="nowe logo UW z marginesem pl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4480" y="260720"/>
              <a:ext cx="648000" cy="648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8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0"/>
                            </p:stCondLst>
                            <p:childTnLst>
                              <p:par>
                                <p:cTn id="84" presetID="3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9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3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5" presetID="3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20" presetID="3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3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4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5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9" grpId="0"/>
      <p:bldP spid="60" grpId="0"/>
      <p:bldP spid="61" grpId="0"/>
      <p:bldP spid="62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nterfejsGrafotyp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78325"/>
            <a:ext cx="8662255" cy="5292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386000" y="293415"/>
            <a:ext cx="63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GRAFOTYP - przykład analizy</a:t>
            </a:r>
          </a:p>
        </p:txBody>
      </p:sp>
      <p:grpSp>
        <p:nvGrpSpPr>
          <p:cNvPr id="4" name="Grupa 14"/>
          <p:cNvGrpSpPr/>
          <p:nvPr/>
        </p:nvGrpSpPr>
        <p:grpSpPr>
          <a:xfrm>
            <a:off x="4139952" y="5229200"/>
            <a:ext cx="4680520" cy="555680"/>
            <a:chOff x="4139952" y="4601512"/>
            <a:chExt cx="4680520" cy="555680"/>
          </a:xfrm>
        </p:grpSpPr>
        <p:cxnSp>
          <p:nvCxnSpPr>
            <p:cNvPr id="5" name="Łącznik prosty ze strzałką 4"/>
            <p:cNvCxnSpPr/>
            <p:nvPr/>
          </p:nvCxnSpPr>
          <p:spPr>
            <a:xfrm rot="10800000" flipV="1">
              <a:off x="5192728" y="4967455"/>
              <a:ext cx="24840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ole tekstowe 5"/>
            <p:cNvSpPr txBox="1"/>
            <p:nvPr/>
          </p:nvSpPr>
          <p:spPr>
            <a:xfrm>
              <a:off x="6624472" y="4601512"/>
              <a:ext cx="2196000" cy="523220"/>
            </a:xfrm>
            <a:prstGeom prst="rect">
              <a:avLst/>
            </a:prstGeom>
            <a:solidFill>
              <a:srgbClr val="065698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Zgodność współczynników kształtu </a:t>
              </a:r>
              <a:r>
                <a:rPr lang="pl-PL" sz="1400" b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Wk</a:t>
              </a:r>
              <a:endParaRPr lang="pl-PL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Elipsa 6"/>
            <p:cNvSpPr/>
            <p:nvPr/>
          </p:nvSpPr>
          <p:spPr>
            <a:xfrm>
              <a:off x="4139952" y="4797152"/>
              <a:ext cx="100811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8" name="Grupa 15"/>
          <p:cNvGrpSpPr/>
          <p:nvPr/>
        </p:nvGrpSpPr>
        <p:grpSpPr>
          <a:xfrm>
            <a:off x="5004048" y="5833879"/>
            <a:ext cx="3816424" cy="527065"/>
            <a:chOff x="5004048" y="5206191"/>
            <a:chExt cx="3816424" cy="527065"/>
          </a:xfrm>
          <a:solidFill>
            <a:srgbClr val="065698"/>
          </a:solidFill>
        </p:grpSpPr>
        <p:cxnSp>
          <p:nvCxnSpPr>
            <p:cNvPr id="10" name="Łącznik prosty ze strzałką 9"/>
            <p:cNvCxnSpPr/>
            <p:nvPr/>
          </p:nvCxnSpPr>
          <p:spPr>
            <a:xfrm flipH="1">
              <a:off x="6054452" y="5467801"/>
              <a:ext cx="1368152" cy="69815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ole tekstowe 8"/>
            <p:cNvSpPr txBox="1"/>
            <p:nvPr/>
          </p:nvSpPr>
          <p:spPr>
            <a:xfrm>
              <a:off x="7308304" y="5206191"/>
              <a:ext cx="1512168" cy="523220"/>
            </a:xfrm>
            <a:prstGeom prst="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Zgodność </a:t>
              </a:r>
              <a:r>
                <a:rPr lang="pl-PL" sz="1400" b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grafotypów</a:t>
              </a:r>
              <a:r>
                <a:rPr lang="pl-PL" sz="1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</a:t>
              </a:r>
              <a:endParaRPr lang="pl-PL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Elipsa 10"/>
            <p:cNvSpPr/>
            <p:nvPr/>
          </p:nvSpPr>
          <p:spPr>
            <a:xfrm>
              <a:off x="5004048" y="5373216"/>
              <a:ext cx="100811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2" name="Grupa 28"/>
          <p:cNvGrpSpPr/>
          <p:nvPr/>
        </p:nvGrpSpPr>
        <p:grpSpPr>
          <a:xfrm>
            <a:off x="3635896" y="3840664"/>
            <a:ext cx="2376264" cy="1355136"/>
            <a:chOff x="3635896" y="3212976"/>
            <a:chExt cx="2376264" cy="1355136"/>
          </a:xfrm>
        </p:grpSpPr>
        <p:sp>
          <p:nvSpPr>
            <p:cNvPr id="13" name="Elipsa 12"/>
            <p:cNvSpPr/>
            <p:nvPr/>
          </p:nvSpPr>
          <p:spPr>
            <a:xfrm>
              <a:off x="3635896" y="4208072"/>
              <a:ext cx="100811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4499992" y="3212976"/>
              <a:ext cx="1512168" cy="523220"/>
            </a:xfrm>
            <a:prstGeom prst="rect">
              <a:avLst/>
            </a:prstGeom>
            <a:solidFill>
              <a:srgbClr val="065698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Współczynnik kształtu próbki A</a:t>
              </a:r>
              <a:endParaRPr lang="pl-PL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Łącznik prosty ze strzałką 14"/>
            <p:cNvCxnSpPr>
              <a:stCxn id="14" idx="2"/>
              <a:endCxn id="13" idx="0"/>
            </p:cNvCxnSpPr>
            <p:nvPr/>
          </p:nvCxnSpPr>
          <p:spPr>
            <a:xfrm rot="5400000">
              <a:off x="4462076" y="3414072"/>
              <a:ext cx="471876" cy="11161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a 29"/>
          <p:cNvGrpSpPr/>
          <p:nvPr/>
        </p:nvGrpSpPr>
        <p:grpSpPr>
          <a:xfrm>
            <a:off x="7308304" y="3696648"/>
            <a:ext cx="1512168" cy="1512168"/>
            <a:chOff x="7452320" y="3068960"/>
            <a:chExt cx="1512168" cy="1512168"/>
          </a:xfrm>
          <a:solidFill>
            <a:srgbClr val="065698"/>
          </a:solidFill>
        </p:grpSpPr>
        <p:sp>
          <p:nvSpPr>
            <p:cNvPr id="17" name="Elipsa 16"/>
            <p:cNvSpPr/>
            <p:nvPr/>
          </p:nvSpPr>
          <p:spPr>
            <a:xfrm>
              <a:off x="7956376" y="4221088"/>
              <a:ext cx="100811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7452320" y="3068960"/>
              <a:ext cx="1512168" cy="52322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Współczynnik kształtu próbki B</a:t>
              </a:r>
              <a:endParaRPr lang="pl-PL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" name="Łącznik prosty ze strzałką 18"/>
            <p:cNvCxnSpPr>
              <a:stCxn id="18" idx="2"/>
              <a:endCxn id="17" idx="0"/>
            </p:cNvCxnSpPr>
            <p:nvPr/>
          </p:nvCxnSpPr>
          <p:spPr>
            <a:xfrm rot="16200000" flipH="1">
              <a:off x="8019964" y="3780620"/>
              <a:ext cx="628908" cy="252028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a 19"/>
          <p:cNvGrpSpPr/>
          <p:nvPr/>
        </p:nvGrpSpPr>
        <p:grpSpPr>
          <a:xfrm>
            <a:off x="252040" y="2675012"/>
            <a:ext cx="4680000" cy="4140000"/>
            <a:chOff x="1120425" y="837032"/>
            <a:chExt cx="3254345" cy="2880000"/>
          </a:xfrm>
        </p:grpSpPr>
        <p:pic>
          <p:nvPicPr>
            <p:cNvPr id="21" name="Obraz 20" descr="TestKwantylowy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0425" y="837032"/>
              <a:ext cx="3254345" cy="2880000"/>
            </a:xfrm>
            <a:prstGeom prst="rect">
              <a:avLst/>
            </a:prstGeom>
          </p:spPr>
        </p:pic>
        <p:sp>
          <p:nvSpPr>
            <p:cNvPr id="22" name="pole tekstowe 21"/>
            <p:cNvSpPr txBox="1"/>
            <p:nvPr/>
          </p:nvSpPr>
          <p:spPr>
            <a:xfrm>
              <a:off x="1951137" y="3318892"/>
              <a:ext cx="1656000" cy="215444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800" dirty="0" smtClean="0"/>
                <a:t>WERYFIKACJA  POZYTYWNA</a:t>
              </a:r>
              <a:endParaRPr lang="pl-PL" sz="800" dirty="0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874565" y="6165304"/>
            <a:ext cx="7090747" cy="648072"/>
            <a:chOff x="1730549" y="5933812"/>
            <a:chExt cx="7090747" cy="648072"/>
          </a:xfrm>
        </p:grpSpPr>
        <p:sp>
          <p:nvSpPr>
            <p:cNvPr id="24" name="pole tekstowe 23"/>
            <p:cNvSpPr txBox="1"/>
            <p:nvPr/>
          </p:nvSpPr>
          <p:spPr>
            <a:xfrm>
              <a:off x="5473432" y="6212552"/>
              <a:ext cx="3347864" cy="369332"/>
            </a:xfrm>
            <a:prstGeom prst="rect">
              <a:avLst/>
            </a:prstGeom>
            <a:solidFill>
              <a:srgbClr val="065698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Komunikat testu </a:t>
              </a:r>
              <a:r>
                <a:rPr lang="pl-PL" b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kwantylowego</a:t>
              </a:r>
              <a:endParaRPr 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5" name="Łącznik prosty ze strzałką 24"/>
            <p:cNvCxnSpPr>
              <a:stCxn id="24" idx="1"/>
              <a:endCxn id="26" idx="6"/>
            </p:cNvCxnSpPr>
            <p:nvPr/>
          </p:nvCxnSpPr>
          <p:spPr>
            <a:xfrm flipH="1" flipV="1">
              <a:off x="3278549" y="6113832"/>
              <a:ext cx="2194883" cy="2833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a 25"/>
            <p:cNvSpPr/>
            <p:nvPr/>
          </p:nvSpPr>
          <p:spPr>
            <a:xfrm>
              <a:off x="1730549" y="5933812"/>
              <a:ext cx="154800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0" name="Grupa 29"/>
          <p:cNvGrpSpPr/>
          <p:nvPr/>
        </p:nvGrpSpPr>
        <p:grpSpPr>
          <a:xfrm>
            <a:off x="251520" y="260648"/>
            <a:ext cx="8640960" cy="648072"/>
            <a:chOff x="251520" y="260648"/>
            <a:chExt cx="8640960" cy="648072"/>
          </a:xfrm>
        </p:grpSpPr>
        <p:pic>
          <p:nvPicPr>
            <p:cNvPr id="31" name="Obraz 30" descr="Logo z marginesem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32" name="Obraz 31" descr="nowe logo UW z marginesem pl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44480" y="260720"/>
              <a:ext cx="648000" cy="648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3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30" presetID="13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2051720" y="214741"/>
            <a:ext cx="5040560" cy="9343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KINEGRAF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19572" y="113926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umożliwia ocenę zgodności próbek pisma na podstawie:</a:t>
            </a:r>
          </a:p>
          <a:p>
            <a:pPr marL="914400" lvl="1" indent="-457200"/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1. Wielkości współczynnika podobieństwa</a:t>
            </a:r>
          </a:p>
          <a:p>
            <a:pPr marL="914400" lvl="1" indent="-457200"/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kinetyczno – geometrycznego WPKG</a:t>
            </a:r>
          </a:p>
          <a:p>
            <a:pPr lvl="1" indent="-457200"/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2. Wartości identyfikacyjnych badanych próbek</a:t>
            </a:r>
          </a:p>
        </p:txBody>
      </p:sp>
      <p:grpSp>
        <p:nvGrpSpPr>
          <p:cNvPr id="13" name="Grupa 12"/>
          <p:cNvGrpSpPr/>
          <p:nvPr/>
        </p:nvGrpSpPr>
        <p:grpSpPr>
          <a:xfrm>
            <a:off x="2304000" y="2924944"/>
            <a:ext cx="4536000" cy="3780000"/>
            <a:chOff x="2304000" y="2924944"/>
            <a:chExt cx="4536000" cy="3780000"/>
          </a:xfrm>
        </p:grpSpPr>
        <p:sp>
          <p:nvSpPr>
            <p:cNvPr id="8" name="Prostokąt 7"/>
            <p:cNvSpPr/>
            <p:nvPr/>
          </p:nvSpPr>
          <p:spPr>
            <a:xfrm>
              <a:off x="2304000" y="2924944"/>
              <a:ext cx="4536000" cy="3780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 descr="KINEGRAF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8327" y="3035053"/>
              <a:ext cx="4392000" cy="3557835"/>
            </a:xfrm>
            <a:prstGeom prst="rect">
              <a:avLst/>
            </a:prstGeom>
          </p:spPr>
        </p:pic>
      </p:grpSp>
      <p:grpSp>
        <p:nvGrpSpPr>
          <p:cNvPr id="14" name="Grupa 13"/>
          <p:cNvGrpSpPr/>
          <p:nvPr/>
        </p:nvGrpSpPr>
        <p:grpSpPr>
          <a:xfrm>
            <a:off x="251520" y="260648"/>
            <a:ext cx="8640960" cy="648072"/>
            <a:chOff x="251520" y="260648"/>
            <a:chExt cx="8640960" cy="648072"/>
          </a:xfrm>
        </p:grpSpPr>
        <p:pic>
          <p:nvPicPr>
            <p:cNvPr id="15" name="Obraz 14" descr="Logo z marginesem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16" name="Obraz 15" descr="nowe logo UW z marginesem pl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4480" y="260720"/>
              <a:ext cx="648000" cy="648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Jane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39450"/>
            <a:ext cx="8358246" cy="2256353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1098000" y="44624"/>
            <a:ext cx="6948000" cy="828000"/>
          </a:xfrm>
          <a:prstGeom prst="rect">
            <a:avLst/>
          </a:prstGeom>
          <a:noFill/>
          <a:ln w="19050"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normalizeH="0" baseline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KINEGRAF - zasada wyznaczania WPKG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(wyznaczanie elementów prostych i łukowych na linii graficznej badanej próbki)</a:t>
            </a:r>
            <a:endParaRPr kumimoji="0" lang="pl-PL" sz="1600" b="1" i="0" u="none" strike="noStrike" kern="1200" normalizeH="0" baseline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upa 88"/>
          <p:cNvGrpSpPr/>
          <p:nvPr/>
        </p:nvGrpSpPr>
        <p:grpSpPr>
          <a:xfrm>
            <a:off x="928662" y="1188424"/>
            <a:ext cx="1357322" cy="370126"/>
            <a:chOff x="928662" y="1273718"/>
            <a:chExt cx="1357322" cy="370126"/>
          </a:xfrm>
        </p:grpSpPr>
        <p:cxnSp>
          <p:nvCxnSpPr>
            <p:cNvPr id="5" name="Łącznik prosty 4"/>
            <p:cNvCxnSpPr/>
            <p:nvPr/>
          </p:nvCxnSpPr>
          <p:spPr>
            <a:xfrm rot="5400000">
              <a:off x="1499372" y="1571612"/>
              <a:ext cx="143670" cy="794"/>
            </a:xfrm>
            <a:prstGeom prst="line">
              <a:avLst/>
            </a:prstGeom>
            <a:ln w="38100">
              <a:solidFill>
                <a:srgbClr val="66FF9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Łącznik prosty 5"/>
            <p:cNvCxnSpPr/>
            <p:nvPr/>
          </p:nvCxnSpPr>
          <p:spPr>
            <a:xfrm flipV="1">
              <a:off x="928662" y="1428736"/>
              <a:ext cx="1357322" cy="71438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ole tekstowe 6"/>
            <p:cNvSpPr txBox="1"/>
            <p:nvPr/>
          </p:nvSpPr>
          <p:spPr>
            <a:xfrm>
              <a:off x="1104728" y="1273718"/>
              <a:ext cx="324000" cy="3693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1</a:t>
              </a:r>
              <a:endParaRPr lang="pl-PL" dirty="0"/>
            </a:p>
          </p:txBody>
        </p:sp>
      </p:grpSp>
      <p:grpSp>
        <p:nvGrpSpPr>
          <p:cNvPr id="8" name="Grupa 89"/>
          <p:cNvGrpSpPr/>
          <p:nvPr/>
        </p:nvGrpSpPr>
        <p:grpSpPr>
          <a:xfrm>
            <a:off x="1533356" y="1557756"/>
            <a:ext cx="324000" cy="1500198"/>
            <a:chOff x="1533356" y="1643050"/>
            <a:chExt cx="324000" cy="1500198"/>
          </a:xfrm>
        </p:grpSpPr>
        <p:cxnSp>
          <p:nvCxnSpPr>
            <p:cNvPr id="9" name="Łącznik prosty 8"/>
            <p:cNvCxnSpPr/>
            <p:nvPr/>
          </p:nvCxnSpPr>
          <p:spPr>
            <a:xfrm rot="16200000" flipH="1">
              <a:off x="1000100" y="2357430"/>
              <a:ext cx="1500198" cy="71438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 rot="10800000">
              <a:off x="1571604" y="2214554"/>
              <a:ext cx="142876" cy="1588"/>
            </a:xfrm>
            <a:prstGeom prst="line">
              <a:avLst/>
            </a:prstGeom>
            <a:ln w="38100">
              <a:solidFill>
                <a:srgbClr val="66FF9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ole tekstowe 10"/>
            <p:cNvSpPr txBox="1"/>
            <p:nvPr/>
          </p:nvSpPr>
          <p:spPr>
            <a:xfrm>
              <a:off x="1533356" y="1773784"/>
              <a:ext cx="324000" cy="3693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2</a:t>
              </a:r>
              <a:endParaRPr lang="pl-PL" dirty="0"/>
            </a:p>
          </p:txBody>
        </p:sp>
      </p:grpSp>
      <p:grpSp>
        <p:nvGrpSpPr>
          <p:cNvPr id="12" name="Grupa 90"/>
          <p:cNvGrpSpPr/>
          <p:nvPr/>
        </p:nvGrpSpPr>
        <p:grpSpPr>
          <a:xfrm>
            <a:off x="571472" y="2843640"/>
            <a:ext cx="1143008" cy="369332"/>
            <a:chOff x="571472" y="2928934"/>
            <a:chExt cx="1143008" cy="369332"/>
          </a:xfrm>
        </p:grpSpPr>
        <p:cxnSp>
          <p:nvCxnSpPr>
            <p:cNvPr id="13" name="Łącznik prosty ze strzałką 12"/>
            <p:cNvCxnSpPr/>
            <p:nvPr/>
          </p:nvCxnSpPr>
          <p:spPr>
            <a:xfrm rot="10800000">
              <a:off x="571472" y="2928934"/>
              <a:ext cx="1143008" cy="21431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>
            <a:xfrm rot="5400000">
              <a:off x="1107257" y="3107529"/>
              <a:ext cx="71438" cy="1588"/>
            </a:xfrm>
            <a:prstGeom prst="line">
              <a:avLst/>
            </a:prstGeom>
            <a:ln w="38100">
              <a:solidFill>
                <a:srgbClr val="66FF9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ole tekstowe 14"/>
            <p:cNvSpPr txBox="1"/>
            <p:nvPr/>
          </p:nvSpPr>
          <p:spPr>
            <a:xfrm>
              <a:off x="1247604" y="2928934"/>
              <a:ext cx="324000" cy="36933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3</a:t>
              </a:r>
              <a:endParaRPr lang="pl-PL" dirty="0"/>
            </a:p>
          </p:txBody>
        </p:sp>
      </p:grpSp>
      <p:grpSp>
        <p:nvGrpSpPr>
          <p:cNvPr id="16" name="Grupa 91"/>
          <p:cNvGrpSpPr/>
          <p:nvPr/>
        </p:nvGrpSpPr>
        <p:grpSpPr>
          <a:xfrm>
            <a:off x="500034" y="1986384"/>
            <a:ext cx="2214578" cy="785818"/>
            <a:chOff x="500034" y="2071678"/>
            <a:chExt cx="2214578" cy="785818"/>
          </a:xfrm>
        </p:grpSpPr>
        <p:cxnSp>
          <p:nvCxnSpPr>
            <p:cNvPr id="17" name="Łącznik prosty 16"/>
            <p:cNvCxnSpPr/>
            <p:nvPr/>
          </p:nvCxnSpPr>
          <p:spPr>
            <a:xfrm flipV="1">
              <a:off x="500034" y="2071678"/>
              <a:ext cx="2214578" cy="785818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 rot="16200000" flipH="1">
              <a:off x="1393009" y="2393149"/>
              <a:ext cx="142876" cy="71438"/>
            </a:xfrm>
            <a:prstGeom prst="line">
              <a:avLst/>
            </a:prstGeom>
            <a:ln w="38100">
              <a:solidFill>
                <a:srgbClr val="66FF99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ole tekstowe 18"/>
            <p:cNvSpPr txBox="1"/>
            <p:nvPr/>
          </p:nvSpPr>
          <p:spPr>
            <a:xfrm>
              <a:off x="1890546" y="2143116"/>
              <a:ext cx="324000" cy="3693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4</a:t>
              </a:r>
              <a:endParaRPr lang="pl-PL" dirty="0"/>
            </a:p>
          </p:txBody>
        </p:sp>
      </p:grpSp>
      <p:grpSp>
        <p:nvGrpSpPr>
          <p:cNvPr id="20" name="Grupa 92"/>
          <p:cNvGrpSpPr/>
          <p:nvPr/>
        </p:nvGrpSpPr>
        <p:grpSpPr>
          <a:xfrm>
            <a:off x="2786050" y="1629194"/>
            <a:ext cx="785818" cy="501654"/>
            <a:chOff x="2786050" y="1714488"/>
            <a:chExt cx="785818" cy="501654"/>
          </a:xfrm>
        </p:grpSpPr>
        <p:cxnSp>
          <p:nvCxnSpPr>
            <p:cNvPr id="21" name="Łącznik prosty 20"/>
            <p:cNvCxnSpPr/>
            <p:nvPr/>
          </p:nvCxnSpPr>
          <p:spPr>
            <a:xfrm>
              <a:off x="2786050" y="2214554"/>
              <a:ext cx="714380" cy="1588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>
            <a:xfrm rot="5400000">
              <a:off x="3000364" y="2071678"/>
              <a:ext cx="285752" cy="1588"/>
            </a:xfrm>
            <a:prstGeom prst="line">
              <a:avLst/>
            </a:prstGeom>
            <a:ln w="38100">
              <a:solidFill>
                <a:srgbClr val="66FF99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ole tekstowe 22"/>
            <p:cNvSpPr txBox="1"/>
            <p:nvPr/>
          </p:nvSpPr>
          <p:spPr>
            <a:xfrm>
              <a:off x="3247868" y="1714488"/>
              <a:ext cx="324000" cy="3693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5</a:t>
              </a:r>
              <a:endParaRPr lang="pl-PL" dirty="0"/>
            </a:p>
          </p:txBody>
        </p:sp>
      </p:grpSp>
      <p:grpSp>
        <p:nvGrpSpPr>
          <p:cNvPr id="24" name="Grupa 93"/>
          <p:cNvGrpSpPr/>
          <p:nvPr/>
        </p:nvGrpSpPr>
        <p:grpSpPr>
          <a:xfrm>
            <a:off x="2357422" y="2272136"/>
            <a:ext cx="1071570" cy="714380"/>
            <a:chOff x="2357422" y="2357430"/>
            <a:chExt cx="1071570" cy="714380"/>
          </a:xfrm>
        </p:grpSpPr>
        <p:cxnSp>
          <p:nvCxnSpPr>
            <p:cNvPr id="25" name="Łącznik prosty 24"/>
            <p:cNvCxnSpPr/>
            <p:nvPr/>
          </p:nvCxnSpPr>
          <p:spPr>
            <a:xfrm rot="10800000" flipV="1">
              <a:off x="2357422" y="2357430"/>
              <a:ext cx="1071570" cy="714380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/>
            <p:cNvCxnSpPr/>
            <p:nvPr/>
          </p:nvCxnSpPr>
          <p:spPr>
            <a:xfrm rot="16200000" flipH="1">
              <a:off x="2928926" y="2500306"/>
              <a:ext cx="142876" cy="142876"/>
            </a:xfrm>
            <a:prstGeom prst="line">
              <a:avLst/>
            </a:prstGeom>
            <a:ln w="38100">
              <a:solidFill>
                <a:srgbClr val="66FF99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ole tekstowe 26"/>
            <p:cNvSpPr txBox="1"/>
            <p:nvPr/>
          </p:nvSpPr>
          <p:spPr>
            <a:xfrm>
              <a:off x="2533488" y="2571744"/>
              <a:ext cx="324000" cy="3693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6</a:t>
              </a:r>
              <a:endParaRPr lang="pl-PL" dirty="0"/>
            </a:p>
          </p:txBody>
        </p:sp>
      </p:grpSp>
      <p:grpSp>
        <p:nvGrpSpPr>
          <p:cNvPr id="28" name="Grupa 94"/>
          <p:cNvGrpSpPr/>
          <p:nvPr/>
        </p:nvGrpSpPr>
        <p:grpSpPr>
          <a:xfrm>
            <a:off x="2357422" y="2843640"/>
            <a:ext cx="1357322" cy="369332"/>
            <a:chOff x="2357422" y="2928934"/>
            <a:chExt cx="1357322" cy="369332"/>
          </a:xfrm>
        </p:grpSpPr>
        <p:cxnSp>
          <p:nvCxnSpPr>
            <p:cNvPr id="29" name="Łącznik prosty 28"/>
            <p:cNvCxnSpPr/>
            <p:nvPr/>
          </p:nvCxnSpPr>
          <p:spPr>
            <a:xfrm flipV="1">
              <a:off x="2357422" y="3000372"/>
              <a:ext cx="1357322" cy="142876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y 29"/>
            <p:cNvCxnSpPr/>
            <p:nvPr/>
          </p:nvCxnSpPr>
          <p:spPr>
            <a:xfrm rot="5400000">
              <a:off x="2608249" y="3178967"/>
              <a:ext cx="70644" cy="794"/>
            </a:xfrm>
            <a:prstGeom prst="line">
              <a:avLst/>
            </a:prstGeom>
            <a:ln w="38100">
              <a:solidFill>
                <a:srgbClr val="66FF9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ole tekstowe 30"/>
            <p:cNvSpPr txBox="1"/>
            <p:nvPr/>
          </p:nvSpPr>
          <p:spPr>
            <a:xfrm>
              <a:off x="2962116" y="2928934"/>
              <a:ext cx="324000" cy="3693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7</a:t>
              </a:r>
              <a:endParaRPr lang="pl-PL" dirty="0"/>
            </a:p>
          </p:txBody>
        </p:sp>
      </p:grpSp>
      <p:grpSp>
        <p:nvGrpSpPr>
          <p:cNvPr id="32" name="Grupa 95"/>
          <p:cNvGrpSpPr/>
          <p:nvPr/>
        </p:nvGrpSpPr>
        <p:grpSpPr>
          <a:xfrm>
            <a:off x="5357818" y="1914946"/>
            <a:ext cx="1143008" cy="642942"/>
            <a:chOff x="5357818" y="2000240"/>
            <a:chExt cx="1143008" cy="642942"/>
          </a:xfrm>
        </p:grpSpPr>
        <p:cxnSp>
          <p:nvCxnSpPr>
            <p:cNvPr id="33" name="Łącznik prosty 32"/>
            <p:cNvCxnSpPr/>
            <p:nvPr/>
          </p:nvCxnSpPr>
          <p:spPr>
            <a:xfrm rot="10800000" flipV="1">
              <a:off x="5357818" y="2143116"/>
              <a:ext cx="1143008" cy="500066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/>
            <p:cNvCxnSpPr/>
            <p:nvPr/>
          </p:nvCxnSpPr>
          <p:spPr>
            <a:xfrm rot="16200000" flipH="1">
              <a:off x="5750727" y="2107397"/>
              <a:ext cx="357190" cy="142876"/>
            </a:xfrm>
            <a:prstGeom prst="line">
              <a:avLst/>
            </a:prstGeom>
            <a:ln w="38100">
              <a:solidFill>
                <a:srgbClr val="66FF99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ole tekstowe 34"/>
            <p:cNvSpPr txBox="1"/>
            <p:nvPr/>
          </p:nvSpPr>
          <p:spPr>
            <a:xfrm>
              <a:off x="5357818" y="2059536"/>
              <a:ext cx="324000" cy="3693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8</a:t>
              </a:r>
              <a:endParaRPr lang="pl-PL" dirty="0"/>
            </a:p>
          </p:txBody>
        </p:sp>
      </p:grpSp>
      <p:grpSp>
        <p:nvGrpSpPr>
          <p:cNvPr id="36" name="Grupa 96"/>
          <p:cNvGrpSpPr/>
          <p:nvPr/>
        </p:nvGrpSpPr>
        <p:grpSpPr>
          <a:xfrm>
            <a:off x="6605454" y="1200566"/>
            <a:ext cx="324000" cy="1928826"/>
            <a:chOff x="6605454" y="1285860"/>
            <a:chExt cx="324000" cy="1928826"/>
          </a:xfrm>
        </p:grpSpPr>
        <p:cxnSp>
          <p:nvCxnSpPr>
            <p:cNvPr id="37" name="Łącznik prosty 36"/>
            <p:cNvCxnSpPr/>
            <p:nvPr/>
          </p:nvCxnSpPr>
          <p:spPr>
            <a:xfrm rot="16200000" flipH="1">
              <a:off x="5786446" y="2214554"/>
              <a:ext cx="1928826" cy="71438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Łącznik prosty 37"/>
            <p:cNvCxnSpPr/>
            <p:nvPr/>
          </p:nvCxnSpPr>
          <p:spPr>
            <a:xfrm rot="5400000">
              <a:off x="6680215" y="2250273"/>
              <a:ext cx="70644" cy="794"/>
            </a:xfrm>
            <a:prstGeom prst="line">
              <a:avLst/>
            </a:prstGeom>
            <a:ln w="38100">
              <a:solidFill>
                <a:srgbClr val="66FF9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ole tekstowe 38"/>
            <p:cNvSpPr txBox="1"/>
            <p:nvPr/>
          </p:nvSpPr>
          <p:spPr>
            <a:xfrm>
              <a:off x="6605454" y="1559470"/>
              <a:ext cx="324000" cy="36933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9</a:t>
              </a:r>
              <a:endParaRPr lang="pl-PL" dirty="0"/>
            </a:p>
          </p:txBody>
        </p:sp>
      </p:grpSp>
      <p:grpSp>
        <p:nvGrpSpPr>
          <p:cNvPr id="40" name="Grupa 97"/>
          <p:cNvGrpSpPr/>
          <p:nvPr/>
        </p:nvGrpSpPr>
        <p:grpSpPr>
          <a:xfrm>
            <a:off x="6929454" y="2200698"/>
            <a:ext cx="1643074" cy="785818"/>
            <a:chOff x="6929454" y="2285992"/>
            <a:chExt cx="1643074" cy="785818"/>
          </a:xfrm>
        </p:grpSpPr>
        <p:cxnSp>
          <p:nvCxnSpPr>
            <p:cNvPr id="41" name="Łącznik prosty 40"/>
            <p:cNvCxnSpPr/>
            <p:nvPr/>
          </p:nvCxnSpPr>
          <p:spPr>
            <a:xfrm>
              <a:off x="6929454" y="2513129"/>
              <a:ext cx="1643074" cy="142876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Łącznik prosty 41"/>
            <p:cNvCxnSpPr/>
            <p:nvPr/>
          </p:nvCxnSpPr>
          <p:spPr>
            <a:xfrm rot="5400000">
              <a:off x="7643834" y="2786058"/>
              <a:ext cx="500066" cy="71438"/>
            </a:xfrm>
            <a:prstGeom prst="line">
              <a:avLst/>
            </a:prstGeom>
            <a:ln w="38100">
              <a:solidFill>
                <a:srgbClr val="66FF9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pole tekstowe 42"/>
            <p:cNvSpPr txBox="1"/>
            <p:nvPr/>
          </p:nvSpPr>
          <p:spPr>
            <a:xfrm>
              <a:off x="7500958" y="2285992"/>
              <a:ext cx="538314" cy="3693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10</a:t>
              </a:r>
              <a:endParaRPr lang="pl-PL" dirty="0"/>
            </a:p>
          </p:txBody>
        </p:sp>
      </p:grpSp>
      <p:sp>
        <p:nvSpPr>
          <p:cNvPr id="44" name="pole tekstowe 43"/>
          <p:cNvSpPr txBox="1"/>
          <p:nvPr/>
        </p:nvSpPr>
        <p:spPr>
          <a:xfrm>
            <a:off x="500034" y="3634695"/>
            <a:ext cx="1188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1- łuk</a:t>
            </a:r>
            <a:endParaRPr lang="pl-PL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500034" y="4119937"/>
            <a:ext cx="1188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2-łuk</a:t>
            </a:r>
            <a:endParaRPr lang="pl-PL" dirty="0"/>
          </a:p>
        </p:txBody>
      </p:sp>
      <p:sp>
        <p:nvSpPr>
          <p:cNvPr id="46" name="pole tekstowe 45"/>
          <p:cNvSpPr txBox="1"/>
          <p:nvPr/>
        </p:nvSpPr>
        <p:spPr>
          <a:xfrm>
            <a:off x="500034" y="4605179"/>
            <a:ext cx="1188000" cy="369332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3-prosta</a:t>
            </a:r>
            <a:endParaRPr lang="pl-PL" dirty="0"/>
          </a:p>
        </p:txBody>
      </p:sp>
      <p:sp>
        <p:nvSpPr>
          <p:cNvPr id="47" name="pole tekstowe 46"/>
          <p:cNvSpPr txBox="1"/>
          <p:nvPr/>
        </p:nvSpPr>
        <p:spPr>
          <a:xfrm>
            <a:off x="500034" y="5090421"/>
            <a:ext cx="1188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4-łuk</a:t>
            </a:r>
            <a:endParaRPr lang="pl-PL" dirty="0"/>
          </a:p>
        </p:txBody>
      </p:sp>
      <p:sp>
        <p:nvSpPr>
          <p:cNvPr id="48" name="pole tekstowe 47"/>
          <p:cNvSpPr txBox="1"/>
          <p:nvPr/>
        </p:nvSpPr>
        <p:spPr>
          <a:xfrm>
            <a:off x="500034" y="5575663"/>
            <a:ext cx="1188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5-łuk</a:t>
            </a:r>
            <a:endParaRPr lang="pl-PL" dirty="0"/>
          </a:p>
        </p:txBody>
      </p:sp>
      <p:sp>
        <p:nvSpPr>
          <p:cNvPr id="49" name="pole tekstowe 48"/>
          <p:cNvSpPr txBox="1"/>
          <p:nvPr/>
        </p:nvSpPr>
        <p:spPr>
          <a:xfrm>
            <a:off x="1928794" y="3634695"/>
            <a:ext cx="1188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6-łuk</a:t>
            </a:r>
            <a:endParaRPr lang="pl-PL" dirty="0"/>
          </a:p>
        </p:txBody>
      </p:sp>
      <p:sp>
        <p:nvSpPr>
          <p:cNvPr id="50" name="pole tekstowe 49"/>
          <p:cNvSpPr txBox="1"/>
          <p:nvPr/>
        </p:nvSpPr>
        <p:spPr>
          <a:xfrm>
            <a:off x="1928794" y="4119937"/>
            <a:ext cx="1188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7-łuk</a:t>
            </a:r>
            <a:endParaRPr lang="pl-PL" dirty="0"/>
          </a:p>
        </p:txBody>
      </p:sp>
      <p:sp>
        <p:nvSpPr>
          <p:cNvPr id="51" name="pole tekstowe 50"/>
          <p:cNvSpPr txBox="1"/>
          <p:nvPr/>
        </p:nvSpPr>
        <p:spPr>
          <a:xfrm>
            <a:off x="1928794" y="4605179"/>
            <a:ext cx="1188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8-łuk</a:t>
            </a:r>
            <a:endParaRPr lang="pl-PL" dirty="0"/>
          </a:p>
        </p:txBody>
      </p:sp>
      <p:sp>
        <p:nvSpPr>
          <p:cNvPr id="52" name="pole tekstowe 51"/>
          <p:cNvSpPr txBox="1"/>
          <p:nvPr/>
        </p:nvSpPr>
        <p:spPr>
          <a:xfrm>
            <a:off x="1928794" y="5090421"/>
            <a:ext cx="1188000" cy="369332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9-prosta</a:t>
            </a:r>
            <a:endParaRPr lang="pl-PL" dirty="0"/>
          </a:p>
        </p:txBody>
      </p:sp>
      <p:sp>
        <p:nvSpPr>
          <p:cNvPr id="53" name="pole tekstowe 52"/>
          <p:cNvSpPr txBox="1"/>
          <p:nvPr/>
        </p:nvSpPr>
        <p:spPr>
          <a:xfrm>
            <a:off x="1928794" y="5575663"/>
            <a:ext cx="1188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10-łuk</a:t>
            </a:r>
            <a:endParaRPr lang="pl-PL" dirty="0"/>
          </a:p>
        </p:txBody>
      </p:sp>
      <p:sp>
        <p:nvSpPr>
          <p:cNvPr id="54" name="pole tekstowe 53"/>
          <p:cNvSpPr txBox="1"/>
          <p:nvPr/>
        </p:nvSpPr>
        <p:spPr>
          <a:xfrm>
            <a:off x="3221850" y="3380000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analogiczny sposób wyznaczamy elementy proste</a:t>
            </a:r>
          </a:p>
          <a:p>
            <a:pPr marL="342900" indent="-342900"/>
            <a:r>
              <a:rPr lang="pl-PL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i łukowe na liniach graficznych badanych próbek.</a:t>
            </a:r>
            <a:endParaRPr lang="pl-PL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pole tekstowe 54"/>
          <p:cNvSpPr txBox="1"/>
          <p:nvPr/>
        </p:nvSpPr>
        <p:spPr>
          <a:xfrm>
            <a:off x="3221850" y="4026910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pl-PL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Elementom tym przypisywane są wartości punktowe wg zasady opisanej w instrukcji programu.</a:t>
            </a:r>
            <a:endParaRPr lang="pl-PL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3221850" y="4673819"/>
            <a:ext cx="576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pl-PL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podstawie tych wartości komputer odnajduje w próbkach</a:t>
            </a:r>
          </a:p>
          <a:p>
            <a:pPr marL="342900" indent="-342900"/>
            <a:r>
              <a:rPr lang="pl-PL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liczbę elementów wspólnych  </a:t>
            </a:r>
            <a:r>
              <a:rPr lang="pl-PL" b="1" i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New</a:t>
            </a:r>
            <a:r>
              <a:rPr lang="pl-PL" sz="1600" b="1" i="1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(tj. takich, które mają zgodne kierunki kreślenia, a których różnica punktacji „za długość” jest mniejsza od 5%, 10%, 15% lub 20% zależnie od przyjętego poziomu weryfikacji) oraz określa ilość wszystkich elementów poddanych badaniu  </a:t>
            </a:r>
            <a:r>
              <a:rPr lang="pl-PL" b="1" i="1" dirty="0" err="1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Nwe</a:t>
            </a:r>
            <a:r>
              <a:rPr lang="pl-PL" b="1" i="1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pl-PL" sz="1600" b="1" i="1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ytuł 1"/>
          <p:cNvSpPr txBox="1">
            <a:spLocks/>
          </p:cNvSpPr>
          <p:nvPr/>
        </p:nvSpPr>
        <p:spPr>
          <a:xfrm>
            <a:off x="18000" y="6323037"/>
            <a:ext cx="9108000" cy="432048"/>
          </a:xfrm>
          <a:prstGeom prst="rect">
            <a:avLst/>
          </a:prstGeom>
          <a:noFill/>
          <a:ln w="19050">
            <a:noFill/>
          </a:ln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Wskaźnik Podobieństwa Kinetyczno-Geometrycznego </a:t>
            </a:r>
            <a:r>
              <a:rPr lang="pl-PL" sz="20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WPKG =100 *</a:t>
            </a:r>
            <a:r>
              <a:rPr lang="pl-PL" sz="20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New </a:t>
            </a:r>
            <a:r>
              <a:rPr lang="pl-PL" sz="20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pl-PL" sz="20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b="1" dirty="0" err="1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Nwe</a:t>
            </a:r>
            <a:r>
              <a:rPr lang="pl-PL" sz="20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[%]</a:t>
            </a:r>
            <a:endParaRPr lang="pl-PL" sz="2000" b="1" dirty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5" name="Grupa 64"/>
          <p:cNvGrpSpPr/>
          <p:nvPr/>
        </p:nvGrpSpPr>
        <p:grpSpPr>
          <a:xfrm>
            <a:off x="251520" y="155873"/>
            <a:ext cx="8640960" cy="648072"/>
            <a:chOff x="251520" y="260648"/>
            <a:chExt cx="8640960" cy="648072"/>
          </a:xfrm>
        </p:grpSpPr>
        <p:pic>
          <p:nvPicPr>
            <p:cNvPr id="66" name="Obraz 65" descr="Logo z marginesem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67" name="Obraz 66" descr="nowe logo UW z marginesem pl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4480" y="260720"/>
              <a:ext cx="648000" cy="648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8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9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3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0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000"/>
                            </p:stCondLst>
                            <p:childTnLst>
                              <p:par>
                                <p:cTn id="5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7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4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1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000"/>
                            </p:stCondLst>
                            <p:childTnLst>
                              <p:par>
                                <p:cTn id="7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8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0"/>
                            </p:stCondLst>
                            <p:childTnLst>
                              <p:par>
                                <p:cTn id="8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0"/>
                            </p:stCondLst>
                            <p:childTnLst>
                              <p:par>
                                <p:cTn id="87" presetID="17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8000"/>
                            </p:stCondLst>
                            <p:childTnLst>
                              <p:par>
                                <p:cTn id="94" presetID="17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01" presetID="17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ole tekstowe 18"/>
          <p:cNvSpPr txBox="1"/>
          <p:nvPr/>
        </p:nvSpPr>
        <p:spPr>
          <a:xfrm>
            <a:off x="1980000" y="241599"/>
            <a:ext cx="5184000" cy="576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/>
            <a:r>
              <a:rPr lang="pl-PL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KINEGRAF - przykład analizy</a:t>
            </a:r>
          </a:p>
          <a:p>
            <a:endParaRPr lang="pl-PL" sz="2000" dirty="0"/>
          </a:p>
        </p:txBody>
      </p:sp>
      <p:grpSp>
        <p:nvGrpSpPr>
          <p:cNvPr id="12" name="Grupa 11"/>
          <p:cNvGrpSpPr/>
          <p:nvPr/>
        </p:nvGrpSpPr>
        <p:grpSpPr>
          <a:xfrm>
            <a:off x="251520" y="260648"/>
            <a:ext cx="8640960" cy="648072"/>
            <a:chOff x="251520" y="260648"/>
            <a:chExt cx="8640960" cy="648072"/>
          </a:xfrm>
        </p:grpSpPr>
        <p:pic>
          <p:nvPicPr>
            <p:cNvPr id="13" name="Obraz 12" descr="Logo z marginesem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14" name="Obraz 13" descr="nowe logo UW z marginesem pl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4480" y="260720"/>
              <a:ext cx="648000" cy="648000"/>
            </a:xfrm>
            <a:prstGeom prst="rect">
              <a:avLst/>
            </a:prstGeom>
          </p:spPr>
        </p:pic>
      </p:grpSp>
      <p:grpSp>
        <p:nvGrpSpPr>
          <p:cNvPr id="11" name="Grupa 10"/>
          <p:cNvGrpSpPr/>
          <p:nvPr/>
        </p:nvGrpSpPr>
        <p:grpSpPr>
          <a:xfrm>
            <a:off x="252000" y="1124744"/>
            <a:ext cx="8640000" cy="4896000"/>
            <a:chOff x="252000" y="1593336"/>
            <a:chExt cx="8640000" cy="4860000"/>
          </a:xfrm>
        </p:grpSpPr>
        <p:sp>
          <p:nvSpPr>
            <p:cNvPr id="3" name="Prostokąt 2"/>
            <p:cNvSpPr/>
            <p:nvPr/>
          </p:nvSpPr>
          <p:spPr>
            <a:xfrm>
              <a:off x="252000" y="1593336"/>
              <a:ext cx="8640000" cy="4860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 descr="Bez tytułu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000" y="1729903"/>
              <a:ext cx="8388000" cy="4543498"/>
            </a:xfrm>
            <a:prstGeom prst="rect">
              <a:avLst/>
            </a:prstGeom>
          </p:spPr>
        </p:pic>
      </p:grpSp>
      <p:pic>
        <p:nvPicPr>
          <p:cNvPr id="16" name="Obraz 15" descr="Bez tytułu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7028" y="2817384"/>
            <a:ext cx="5529945" cy="3960000"/>
          </a:xfrm>
          <a:prstGeom prst="rect">
            <a:avLst/>
          </a:prstGeom>
        </p:spPr>
      </p:pic>
    </p:spTree>
  </p:cSld>
  <p:clrMapOvr>
    <a:masterClrMapping/>
  </p:clrMapOvr>
  <p:transition spd="slow"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2051720" y="255424"/>
            <a:ext cx="5040560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RAY</a:t>
            </a: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GRAF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96000" y="1268760"/>
            <a:ext cx="835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umożliwia ocenę zgodności próbek pisma na podstawie analiz:</a:t>
            </a:r>
          </a:p>
          <a:p>
            <a:pPr algn="ctr"/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1. długości i kątów nachylenia</a:t>
            </a:r>
            <a:endParaRPr lang="pl-PL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indent="-457200"/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        2. gęstości pisma</a:t>
            </a:r>
          </a:p>
          <a:p>
            <a:pPr lvl="1" indent="-457200"/>
            <a:r>
              <a:rPr lang="pl-P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3. gęstości impulsu</a:t>
            </a:r>
            <a:endParaRPr lang="pl-P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indent="-457200"/>
            <a:endParaRPr lang="pl-PL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2304000" y="3017600"/>
            <a:ext cx="4536000" cy="3672000"/>
            <a:chOff x="2304000" y="3017600"/>
            <a:chExt cx="4536000" cy="3672000"/>
          </a:xfrm>
        </p:grpSpPr>
        <p:sp>
          <p:nvSpPr>
            <p:cNvPr id="10" name="Prostokąt 9"/>
            <p:cNvSpPr/>
            <p:nvPr/>
          </p:nvSpPr>
          <p:spPr>
            <a:xfrm>
              <a:off x="2304000" y="3017600"/>
              <a:ext cx="4536000" cy="3672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 descr="RAYGRAF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4664" y="3140968"/>
              <a:ext cx="4392000" cy="3447619"/>
            </a:xfrm>
            <a:prstGeom prst="rect">
              <a:avLst/>
            </a:prstGeom>
          </p:spPr>
        </p:pic>
      </p:grpSp>
      <p:grpSp>
        <p:nvGrpSpPr>
          <p:cNvPr id="16" name="Grupa 15"/>
          <p:cNvGrpSpPr/>
          <p:nvPr/>
        </p:nvGrpSpPr>
        <p:grpSpPr>
          <a:xfrm>
            <a:off x="251520" y="260648"/>
            <a:ext cx="8640960" cy="648072"/>
            <a:chOff x="251520" y="260648"/>
            <a:chExt cx="8640960" cy="648072"/>
          </a:xfrm>
        </p:grpSpPr>
        <p:pic>
          <p:nvPicPr>
            <p:cNvPr id="17" name="Obraz 16" descr="Logo z marginesem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260648"/>
              <a:ext cx="648072" cy="648072"/>
            </a:xfrm>
            <a:prstGeom prst="rect">
              <a:avLst/>
            </a:prstGeom>
          </p:spPr>
        </p:pic>
        <p:pic>
          <p:nvPicPr>
            <p:cNvPr id="18" name="Obraz 17" descr="nowe logo UW z marginesem pl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4480" y="260720"/>
              <a:ext cx="648000" cy="648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4000</TotalTime>
  <Words>644</Words>
  <Application>Microsoft Office PowerPoint</Application>
  <PresentationFormat>Pokaz na ekranie (4:3)</PresentationFormat>
  <Paragraphs>163</Paragraphs>
  <Slides>25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Krystyn</dc:creator>
  <cp:lastModifiedBy>Krystyn</cp:lastModifiedBy>
  <cp:revision>240</cp:revision>
  <dcterms:created xsi:type="dcterms:W3CDTF">2009-10-16T19:46:56Z</dcterms:created>
  <dcterms:modified xsi:type="dcterms:W3CDTF">2014-02-14T22:19:33Z</dcterms:modified>
</cp:coreProperties>
</file>