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96" r:id="rId3"/>
    <p:sldId id="306" r:id="rId4"/>
    <p:sldId id="307" r:id="rId5"/>
    <p:sldId id="341" r:id="rId6"/>
    <p:sldId id="338" r:id="rId7"/>
    <p:sldId id="351" r:id="rId8"/>
    <p:sldId id="350" r:id="rId9"/>
    <p:sldId id="342" r:id="rId10"/>
    <p:sldId id="348" r:id="rId11"/>
    <p:sldId id="347" r:id="rId12"/>
    <p:sldId id="339" r:id="rId13"/>
    <p:sldId id="346" r:id="rId14"/>
    <p:sldId id="343" r:id="rId15"/>
    <p:sldId id="277" r:id="rId16"/>
  </p:sldIdLst>
  <p:sldSz cx="9144000" cy="6858000" type="screen4x3"/>
  <p:notesSz cx="6858000" cy="97377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99FFCC"/>
    <a:srgbClr val="66FFFF"/>
    <a:srgbClr val="FBFBFB"/>
    <a:srgbClr val="A8EEFE"/>
    <a:srgbClr val="96EAFE"/>
    <a:srgbClr val="7C5989"/>
    <a:srgbClr val="000066"/>
    <a:srgbClr val="4D6B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 showGuides="1">
      <p:cViewPr>
        <p:scale>
          <a:sx n="100" d="100"/>
          <a:sy n="100" d="100"/>
        </p:scale>
        <p:origin x="-1932" y="-270"/>
      </p:cViewPr>
      <p:guideLst>
        <p:guide orient="horz" pos="2160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3890D-1BA6-4476-8776-93B573D55BDA}" type="datetimeFigureOut">
              <a:rPr lang="pl-PL" smtClean="0"/>
              <a:pPr/>
              <a:t>17.02.2016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7275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625420"/>
            <a:ext cx="5486400" cy="438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49149"/>
            <a:ext cx="2971800" cy="48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249149"/>
            <a:ext cx="2971800" cy="48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9BE3-4AB4-4133-8873-1B26A2F9BF9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pl-PL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pl-PL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13B8DEDC-E6B9-4682-ABF9-C310119BF638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2AC42-461A-4AB3-9D6A-A6642C4B19D6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16F-89C6-422D-985F-E16EEADBC14F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9CA9B-BD31-4252-9E2F-731F94BF1D3B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12820-39F7-4F05-8520-5367CC609621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05B9-5961-43A0-91EE-8697D6BD1F87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B3E83-E5A4-4030-8AE9-CB93D23121FF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B9E6D-DF76-425A-A5E2-BA442B5934EC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FB6A-3091-43EE-8DD3-63A7631B9750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7F00A-9FB8-491E-8E65-C5D1ED25E481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081CD-3DA4-48EC-B28D-7B5A59B93E3B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CBB852DE-036E-4643-B630-B40BF5F9FF9A}" type="slidenum">
              <a:rPr lang="pl-PL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83008" y="3573016"/>
            <a:ext cx="7560000" cy="612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3600" b="1" dirty="0" smtClean="0">
                <a:latin typeface="Calibri" pitchFamily="34" charset="0"/>
              </a:rPr>
              <a:t>Program do ekstrakcji</a:t>
            </a:r>
            <a:r>
              <a:rPr lang="pl-PL" sz="3600" b="1" baseline="30000" dirty="0" smtClean="0">
                <a:latin typeface="Calibri" pitchFamily="34" charset="0"/>
              </a:rPr>
              <a:t>*)</a:t>
            </a:r>
            <a:r>
              <a:rPr lang="pl-PL" sz="3600" b="1" dirty="0" smtClean="0">
                <a:latin typeface="Calibri" pitchFamily="34" charset="0"/>
              </a:rPr>
              <a:t> linii graficznych</a:t>
            </a:r>
            <a:endParaRPr lang="pl-PL" sz="1100" b="1" dirty="0">
              <a:latin typeface="Calibri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660416" y="5409304"/>
            <a:ext cx="1656000" cy="75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l-PL" sz="1400" b="1" dirty="0" smtClean="0">
                <a:latin typeface="Calibri" pitchFamily="34" charset="0"/>
                <a:cs typeface="Arial" pitchFamily="34" charset="0"/>
              </a:rPr>
              <a:t>Andrzej Łuszczuk</a:t>
            </a:r>
          </a:p>
          <a:p>
            <a:pPr algn="r"/>
            <a:r>
              <a:rPr lang="pl-PL" sz="1400" b="1" dirty="0" smtClean="0">
                <a:latin typeface="Calibri" pitchFamily="34" charset="0"/>
                <a:cs typeface="Arial" pitchFamily="34" charset="0"/>
              </a:rPr>
              <a:t>Mieczysław Goc</a:t>
            </a:r>
          </a:p>
          <a:p>
            <a:pPr algn="r"/>
            <a:r>
              <a:rPr lang="pl-PL" sz="1400" b="1" dirty="0" smtClean="0">
                <a:latin typeface="Calibri" pitchFamily="34" charset="0"/>
                <a:cs typeface="Arial" pitchFamily="34" charset="0"/>
              </a:rPr>
              <a:t>Krystyn Łuszczuk</a:t>
            </a:r>
          </a:p>
          <a:p>
            <a:pPr algn="r"/>
            <a:endParaRPr lang="pl-PL" sz="1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Obraz 3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792000" cy="7920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 descr="Logo ŁG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3904" y="5507576"/>
            <a:ext cx="576000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448000" y="1556792"/>
            <a:ext cx="42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EDYTOR </a:t>
            </a:r>
            <a:r>
              <a:rPr lang="pl-PL" sz="5400" b="1" u="sng" baseline="30000" dirty="0" smtClean="0"/>
              <a:t>v.3.0</a:t>
            </a:r>
            <a:endParaRPr lang="pl-PL" sz="5400" b="1" u="sng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059832" y="242088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(</a:t>
            </a:r>
            <a:r>
              <a:rPr lang="pl-PL" sz="2000" b="1" dirty="0" err="1" smtClean="0"/>
              <a:t>background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eraser</a:t>
            </a:r>
            <a:r>
              <a:rPr lang="pl-PL" sz="2000" b="1" dirty="0" smtClean="0"/>
              <a:t>)</a:t>
            </a:r>
            <a:endParaRPr lang="pl-PL" sz="2000" b="1" dirty="0"/>
          </a:p>
        </p:txBody>
      </p:sp>
      <p:grpSp>
        <p:nvGrpSpPr>
          <p:cNvPr id="12" name="Grupa 11"/>
          <p:cNvGrpSpPr/>
          <p:nvPr/>
        </p:nvGrpSpPr>
        <p:grpSpPr>
          <a:xfrm>
            <a:off x="36000" y="6237312"/>
            <a:ext cx="9072000" cy="600164"/>
            <a:chOff x="36000" y="6165304"/>
            <a:chExt cx="9072000" cy="600164"/>
          </a:xfrm>
        </p:grpSpPr>
        <p:sp>
          <p:nvSpPr>
            <p:cNvPr id="9" name="pole tekstowe 8"/>
            <p:cNvSpPr txBox="1"/>
            <p:nvPr/>
          </p:nvSpPr>
          <p:spPr>
            <a:xfrm>
              <a:off x="36000" y="6165304"/>
              <a:ext cx="9072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baseline="30000" dirty="0" smtClean="0"/>
                <a:t>*) </a:t>
              </a:r>
              <a:r>
                <a:rPr lang="pl-PL" sz="1100" b="1" dirty="0" smtClean="0"/>
                <a:t>Pojęcie „ekstrakcja” jest terminem stosowanym głównie w chemii i medycynie. Autorzy programu, nie popełniając chyba większego nadużycia, postanowili z niego skorzystać dla lapidarnego określenia „wyciągania, wyrywania, wyodrębniania, wyciskania, wydobywania” linii graficznych tekstów z tła zawierającego elementy zbędne.</a:t>
              </a:r>
              <a:endParaRPr lang="pl-PL" sz="1100" b="1" dirty="0"/>
            </a:p>
          </p:txBody>
        </p:sp>
        <p:cxnSp>
          <p:nvCxnSpPr>
            <p:cNvPr id="11" name="Łącznik prosty 10"/>
            <p:cNvCxnSpPr/>
            <p:nvPr/>
          </p:nvCxnSpPr>
          <p:spPr bwMode="auto">
            <a:xfrm flipV="1">
              <a:off x="107504" y="6165304"/>
              <a:ext cx="889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pole tekstowe 12"/>
          <p:cNvSpPr txBox="1"/>
          <p:nvPr/>
        </p:nvSpPr>
        <p:spPr>
          <a:xfrm>
            <a:off x="2411760" y="45811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(Wersja demonstracyjna)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1314000" y="548680"/>
            <a:ext cx="651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Przykłady zastosowania EDYTORA  </a:t>
            </a:r>
            <a:endParaRPr lang="pl-PL" sz="2400" b="1" dirty="0"/>
          </a:p>
        </p:txBody>
      </p:sp>
      <p:pic>
        <p:nvPicPr>
          <p:cNvPr id="10" name="Obraz 9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769" y="1416895"/>
            <a:ext cx="3600000" cy="4785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 descr="0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0115" y="1416968"/>
            <a:ext cx="3600000" cy="4785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trzałka w dół 11"/>
          <p:cNvSpPr/>
          <p:nvPr/>
        </p:nvSpPr>
        <p:spPr bwMode="auto">
          <a:xfrm rot="16200000">
            <a:off x="4456583" y="3645056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1754868" y="138698"/>
            <a:ext cx="5634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 smtClean="0"/>
              <a:t>Przykłady zastosowania EDYTORA</a:t>
            </a:r>
          </a:p>
          <a:p>
            <a:pPr algn="ctr"/>
            <a:r>
              <a:rPr lang="pl-PL" b="1" dirty="0" smtClean="0"/>
              <a:t>(odświeżanie  dokumentu)</a:t>
            </a:r>
            <a:endParaRPr lang="pl-PL" b="1" dirty="0"/>
          </a:p>
        </p:txBody>
      </p:sp>
      <p:sp>
        <p:nvSpPr>
          <p:cNvPr id="8" name="Strzałka w dół 7"/>
          <p:cNvSpPr/>
          <p:nvPr/>
        </p:nvSpPr>
        <p:spPr bwMode="auto">
          <a:xfrm rot="16200000">
            <a:off x="4447058" y="3645056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Obraz 8" descr="022a format A4 rękop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965" y="922915"/>
            <a:ext cx="3780000" cy="5818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az 11" descr="02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22915"/>
            <a:ext cx="3780000" cy="58184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 descr="skanowanie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3780000" cy="5283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az 5" descr="skanowanie000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357" y="1196752"/>
            <a:ext cx="3780000" cy="5283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1754868" y="332656"/>
            <a:ext cx="5634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 smtClean="0"/>
              <a:t>Przykłady zastosowania EDYTORA</a:t>
            </a:r>
          </a:p>
          <a:p>
            <a:pPr algn="ctr"/>
            <a:r>
              <a:rPr lang="pl-PL" b="1" dirty="0" smtClean="0"/>
              <a:t>(odświeżanie  strony starego podręcznika)</a:t>
            </a:r>
            <a:endParaRPr lang="pl-PL" b="1" dirty="0"/>
          </a:p>
        </p:txBody>
      </p:sp>
      <p:sp>
        <p:nvSpPr>
          <p:cNvPr id="4" name="Strzałka w dół 3"/>
          <p:cNvSpPr/>
          <p:nvPr/>
        </p:nvSpPr>
        <p:spPr bwMode="auto">
          <a:xfrm rot="16200000">
            <a:off x="4503508" y="3645033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403648" y="188640"/>
            <a:ext cx="651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Przykłady zastosowania EDYTORA  </a:t>
            </a:r>
            <a:endParaRPr lang="pl-PL" sz="2400" b="1" dirty="0"/>
          </a:p>
        </p:txBody>
      </p:sp>
      <p:pic>
        <p:nvPicPr>
          <p:cNvPr id="4" name="Obraz 3" descr="Bez tytułu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82503"/>
            <a:ext cx="4320000" cy="2362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az 5" descr="Bez tytułu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234852"/>
            <a:ext cx="4320000" cy="23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1619672" y="620688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/>
              <a:t>Odczytywanie ukrytych wiadomości, pisanych współczesnym „atramentem sympatycznym”,  nie zawsze w celach zgodnych z prawem.</a:t>
            </a:r>
            <a:endParaRPr lang="pl-PL" sz="11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76375" y="2447310"/>
            <a:ext cx="237600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pl-PL" sz="1100" b="1" dirty="0" smtClean="0"/>
              <a:t>To pozornie czysta, biała kartka.</a:t>
            </a:r>
            <a:endParaRPr lang="pl-PL" sz="1100" b="1" dirty="0"/>
          </a:p>
        </p:txBody>
      </p:sp>
      <p:grpSp>
        <p:nvGrpSpPr>
          <p:cNvPr id="31" name="Grupa 30"/>
          <p:cNvGrpSpPr/>
          <p:nvPr/>
        </p:nvGrpSpPr>
        <p:grpSpPr>
          <a:xfrm>
            <a:off x="1076375" y="1282503"/>
            <a:ext cx="7960121" cy="2362500"/>
            <a:chOff x="1076375" y="1282503"/>
            <a:chExt cx="7960121" cy="2362500"/>
          </a:xfrm>
        </p:grpSpPr>
        <p:pic>
          <p:nvPicPr>
            <p:cNvPr id="5" name="Obraz 4" descr="Bez tytułu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496" y="1282503"/>
              <a:ext cx="4320000" cy="2362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1076375" y="2803575"/>
              <a:ext cx="2376000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100" b="1" dirty="0" smtClean="0"/>
                <a:t>Wykonując zaznaczenie jak dla transformacji prostokątnej okazuje się, że kartka jest jednak dwukolorowa.</a:t>
              </a:r>
            </a:p>
          </p:txBody>
        </p:sp>
        <p:cxnSp>
          <p:nvCxnSpPr>
            <p:cNvPr id="15" name="Łącznik prosty ze strzałką 14"/>
            <p:cNvCxnSpPr/>
            <p:nvPr/>
          </p:nvCxnSpPr>
          <p:spPr bwMode="auto">
            <a:xfrm flipV="1">
              <a:off x="3452375" y="3179068"/>
              <a:ext cx="2088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4" name="Grupa 33"/>
          <p:cNvGrpSpPr/>
          <p:nvPr/>
        </p:nvGrpSpPr>
        <p:grpSpPr>
          <a:xfrm>
            <a:off x="899936" y="3764657"/>
            <a:ext cx="3096000" cy="852423"/>
            <a:chOff x="899936" y="3764657"/>
            <a:chExt cx="3096000" cy="852423"/>
          </a:xfrm>
        </p:grpSpPr>
        <p:sp>
          <p:nvSpPr>
            <p:cNvPr id="22" name="pole tekstowe 21"/>
            <p:cNvSpPr txBox="1"/>
            <p:nvPr/>
          </p:nvSpPr>
          <p:spPr>
            <a:xfrm>
              <a:off x="899936" y="3764657"/>
              <a:ext cx="3096000" cy="39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100" b="1" dirty="0" smtClean="0"/>
                <a:t>Wracamy do transformacji jednopunktowej i klikamy punkt wskazany strzałką</a:t>
              </a:r>
            </a:p>
          </p:txBody>
        </p:sp>
        <p:cxnSp>
          <p:nvCxnSpPr>
            <p:cNvPr id="24" name="Łącznik prosty ze strzałką 23"/>
            <p:cNvCxnSpPr/>
            <p:nvPr/>
          </p:nvCxnSpPr>
          <p:spPr bwMode="auto">
            <a:xfrm>
              <a:off x="3294906" y="4149080"/>
              <a:ext cx="108000" cy="468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Grupa 34"/>
          <p:cNvGrpSpPr/>
          <p:nvPr/>
        </p:nvGrpSpPr>
        <p:grpSpPr>
          <a:xfrm>
            <a:off x="1010841" y="4725144"/>
            <a:ext cx="2520000" cy="765666"/>
            <a:chOff x="1010841" y="4725144"/>
            <a:chExt cx="2520000" cy="765666"/>
          </a:xfrm>
        </p:grpSpPr>
        <p:pic>
          <p:nvPicPr>
            <p:cNvPr id="21" name="Obraz 20" descr="Przechwytywanie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0841" y="4725144"/>
              <a:ext cx="2520000" cy="4498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pole tekstowe 24"/>
            <p:cNvSpPr txBox="1"/>
            <p:nvPr/>
          </p:nvSpPr>
          <p:spPr>
            <a:xfrm>
              <a:off x="1197389" y="5229200"/>
              <a:ext cx="2160000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100" b="1" dirty="0" smtClean="0"/>
                <a:t>Jest to czysta biel RGB=255</a:t>
              </a:r>
              <a:endParaRPr lang="pl-PL" sz="1100" b="1" dirty="0"/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1010841" y="4234851"/>
            <a:ext cx="8019842" cy="2362501"/>
            <a:chOff x="1010841" y="4234851"/>
            <a:chExt cx="8019842" cy="2362501"/>
          </a:xfrm>
        </p:grpSpPr>
        <p:pic>
          <p:nvPicPr>
            <p:cNvPr id="30" name="Obraz 29" descr="xxx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0683" y="4234851"/>
              <a:ext cx="4320000" cy="2362501"/>
            </a:xfrm>
            <a:prstGeom prst="rect">
              <a:avLst/>
            </a:prstGeom>
          </p:spPr>
        </p:pic>
        <p:sp>
          <p:nvSpPr>
            <p:cNvPr id="26" name="pole tekstowe 25"/>
            <p:cNvSpPr txBox="1"/>
            <p:nvPr/>
          </p:nvSpPr>
          <p:spPr>
            <a:xfrm>
              <a:off x="1010841" y="5589288"/>
              <a:ext cx="2520000" cy="43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100" b="1" dirty="0" smtClean="0"/>
                <a:t>Maskujemy kolor biały kolorem niebieskim i otrzymujemy wynik</a:t>
              </a:r>
              <a:endParaRPr lang="pl-PL" sz="1100" b="1" dirty="0"/>
            </a:p>
          </p:txBody>
        </p:sp>
        <p:cxnSp>
          <p:nvCxnSpPr>
            <p:cNvPr id="28" name="Łącznik prosty ze strzałką 27"/>
            <p:cNvCxnSpPr/>
            <p:nvPr/>
          </p:nvCxnSpPr>
          <p:spPr bwMode="auto">
            <a:xfrm>
              <a:off x="3540646" y="5805264"/>
              <a:ext cx="1944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pole tekstowe 28"/>
          <p:cNvSpPr txBox="1"/>
          <p:nvPr/>
        </p:nvSpPr>
        <p:spPr>
          <a:xfrm>
            <a:off x="5637542" y="5497855"/>
            <a:ext cx="2484000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sz="1100" b="1" dirty="0" smtClean="0"/>
              <a:t>Zatem tło kartki było  rzeczywiście białe RGB=255, natomiast tekst jest napisany RGB=254.</a:t>
            </a:r>
          </a:p>
          <a:p>
            <a:pPr algn="ctr"/>
            <a:r>
              <a:rPr lang="pl-PL" sz="1100" b="1" dirty="0" smtClean="0">
                <a:solidFill>
                  <a:srgbClr val="FF0000"/>
                </a:solidFill>
              </a:rPr>
              <a:t>Różnica  1 RGB jest dla ludzkiego oka niezauważalna.</a:t>
            </a:r>
            <a:endParaRPr lang="pl-PL" sz="1100" b="1" dirty="0">
              <a:solidFill>
                <a:srgbClr val="FF0000"/>
              </a:solidFill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5695817" y="1619055"/>
            <a:ext cx="2376000" cy="1543398"/>
            <a:chOff x="5695817" y="1619055"/>
            <a:chExt cx="2376000" cy="1543398"/>
          </a:xfrm>
        </p:grpSpPr>
        <p:pic>
          <p:nvPicPr>
            <p:cNvPr id="8" name="Obraz 7" descr="Przechwytywanie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0152" y="1619055"/>
              <a:ext cx="2124000" cy="796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2" name="Grupa 31"/>
            <p:cNvGrpSpPr/>
            <p:nvPr/>
          </p:nvGrpSpPr>
          <p:grpSpPr>
            <a:xfrm>
              <a:off x="5695817" y="2348880"/>
              <a:ext cx="2376000" cy="813573"/>
              <a:chOff x="5695817" y="2348880"/>
              <a:chExt cx="2376000" cy="813573"/>
            </a:xfrm>
          </p:grpSpPr>
          <p:cxnSp>
            <p:nvCxnSpPr>
              <p:cNvPr id="19" name="Łącznik prosty ze strzałką 18"/>
              <p:cNvCxnSpPr>
                <a:stCxn id="12" idx="0"/>
              </p:cNvCxnSpPr>
              <p:nvPr/>
            </p:nvCxnSpPr>
            <p:spPr bwMode="auto">
              <a:xfrm flipH="1" flipV="1">
                <a:off x="6228184" y="2348880"/>
                <a:ext cx="655633" cy="55196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Łącznik prosty ze strzałką 19"/>
              <p:cNvCxnSpPr/>
              <p:nvPr/>
            </p:nvCxnSpPr>
            <p:spPr bwMode="auto">
              <a:xfrm flipV="1">
                <a:off x="6875884" y="2348880"/>
                <a:ext cx="655633" cy="55196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" name="pole tekstowe 11"/>
              <p:cNvSpPr txBox="1"/>
              <p:nvPr/>
            </p:nvSpPr>
            <p:spPr>
              <a:xfrm>
                <a:off x="5695817" y="2900843"/>
                <a:ext cx="2376000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pl-PL" sz="1100" b="1" dirty="0" smtClean="0"/>
                  <a:t>Zawiera RGB=254 i RGB=255</a:t>
                </a:r>
                <a:endParaRPr lang="pl-PL" sz="1100" b="1" dirty="0"/>
              </a:p>
            </p:txBody>
          </p: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az 9" descr="z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984" y="1597564"/>
            <a:ext cx="3600000" cy="240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 descr="z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16" y="1597564"/>
            <a:ext cx="3600000" cy="240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az 11" descr="z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261860"/>
            <a:ext cx="3600000" cy="240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az 12" descr="z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261860"/>
            <a:ext cx="3600000" cy="2407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pole tekstowe 16"/>
          <p:cNvSpPr txBox="1"/>
          <p:nvPr/>
        </p:nvSpPr>
        <p:spPr>
          <a:xfrm>
            <a:off x="1314000" y="260648"/>
            <a:ext cx="651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Przykłady zastosowania EDYTORA  </a:t>
            </a:r>
            <a:endParaRPr lang="pl-PL" sz="2400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692000" y="836784"/>
            <a:ext cx="576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Bardziej w celach rozrywkowych, można przekształcać obrazy podobnie jak w edytorach graficznych. W tym przykładzie, manipulując trzema transformacjami uzyskano efekt zbliżony do barwnej izohelii.</a:t>
            </a:r>
          </a:p>
          <a:p>
            <a:pPr algn="ctr"/>
            <a:endParaRPr lang="pl-PL" sz="12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104964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2106000" y="3087000"/>
            <a:ext cx="4932000" cy="68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l-PL" sz="3600" b="1" dirty="0" smtClean="0">
                <a:latin typeface="Calibri" pitchFamily="34" charset="0"/>
              </a:rPr>
              <a:t>Dziękujemy za uwagę!</a:t>
            </a:r>
          </a:p>
          <a:p>
            <a:pPr algn="ctr"/>
            <a:endParaRPr lang="pl-PL" sz="2400" b="1" dirty="0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59632" y="9087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2610000" y="296728"/>
            <a:ext cx="3924000" cy="53998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l-PL" sz="3600" b="1" dirty="0" smtClean="0">
                <a:latin typeface="Calibri" pitchFamily="34" charset="0"/>
              </a:rPr>
              <a:t>Uwagi ogólne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055638"/>
            <a:ext cx="8640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Program EDYTOR jest przeznaczony zasadniczo do wydzielania (ekstrakcji) linii graficznej tekstu w sytuacji, gdy tło tekstu (podpisu) zawiera elementy zbędne, utrudniające badanie tekstu i interpretację wyników. Wydzielenie linii graficznych znaczne ułatwia ich badanie.</a:t>
            </a:r>
            <a:endParaRPr lang="pl-PL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2356446"/>
            <a:ext cx="8640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Efekty podobne do uzyskiwanych w EDYTORZE są możliwe do osiągnięcia w każdym, zaawansowanym edytorze grafiki, takim jak: Photoshop, Gimp, </a:t>
            </a:r>
            <a:r>
              <a:rPr lang="pl-PL" sz="1600" b="1" dirty="0" err="1" smtClean="0"/>
              <a:t>CorelDRAW</a:t>
            </a:r>
            <a:r>
              <a:rPr lang="pl-PL" sz="1600" b="1" dirty="0" smtClean="0"/>
              <a:t> itp.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3192036"/>
            <a:ext cx="8640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Edytory te mają jednak skomplikowane interfejsy, mnóstwo opcji, podopcji, z których przeciętni użytkownicy korzystają sporadycznie, czasami wcale.</a:t>
            </a:r>
          </a:p>
          <a:p>
            <a:pPr algn="ctr"/>
            <a:r>
              <a:rPr lang="pl-PL" sz="1600" b="1" dirty="0" smtClean="0"/>
              <a:t>Są programami trudnymi w obsłudze.</a:t>
            </a:r>
            <a:endParaRPr lang="pl-PL" sz="16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95536" y="5301208"/>
            <a:ext cx="8640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Zdarzają się jednak sytuacje, gdy kolor linii graficznej, ściślej – jej średnie RGB, jest podobne do koloru elementów zbędnych. W takich przypadkach, możliwa do zastosowania jest tylko transformacja  polegająca na żmudnym obrysowywaniu zbędnych fragmentów próbki tekstu i stopniowym ich usuwaniu</a:t>
            </a:r>
          </a:p>
          <a:p>
            <a:pPr algn="ctr"/>
            <a:r>
              <a:rPr lang="pl-PL" sz="1600" b="1" dirty="0" smtClean="0"/>
              <a:t>(tzw. maskowanie fragmentu).</a:t>
            </a:r>
            <a:endParaRPr lang="pl-PL" sz="16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95536" y="4246623"/>
            <a:ext cx="8640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Nasz EDYTOR, który prezentujemy, jest bardzo prosty. Użytkownik ma do dyspozycji 7 rodzajów transformacji, za pomocą których, w zdecydowanej większości przypadków, może uzyskać „czystą” linię </a:t>
            </a:r>
            <a:r>
              <a:rPr lang="pl-PL" sz="1600" b="1" dirty="0" smtClean="0"/>
              <a:t>graficzną na </a:t>
            </a:r>
            <a:r>
              <a:rPr lang="pl-PL" sz="1600" b="1" dirty="0" smtClean="0"/>
              <a:t>jednorodnym tle dowolnego koloru.</a:t>
            </a:r>
            <a:endParaRPr lang="pl-PL" sz="1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2502000" y="517322"/>
            <a:ext cx="414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Strona tytułowa programu</a:t>
            </a:r>
            <a:endParaRPr lang="pl-PL" sz="2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39752" y="6165304"/>
            <a:ext cx="44644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 smtClean="0"/>
              <a:t>Przycisk „Start” uruchamia program</a:t>
            </a:r>
            <a:endParaRPr lang="pl-PL" b="1" dirty="0"/>
          </a:p>
        </p:txBody>
      </p:sp>
      <p:pic>
        <p:nvPicPr>
          <p:cNvPr id="8" name="Obraz 7" descr="Bez tytuł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987" y="1090612"/>
            <a:ext cx="6296025" cy="46767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 descr="Bez tytułu2.jpg"/>
          <p:cNvPicPr>
            <a:picLocks noChangeAspect="1"/>
          </p:cNvPicPr>
          <p:nvPr/>
        </p:nvPicPr>
        <p:blipFill>
          <a:blip r:embed="rId2" cstate="print"/>
          <a:srcRect b="88778"/>
          <a:stretch>
            <a:fillRect/>
          </a:stretch>
        </p:blipFill>
        <p:spPr>
          <a:xfrm>
            <a:off x="144000" y="2753453"/>
            <a:ext cx="8856000" cy="537045"/>
          </a:xfrm>
          <a:prstGeom prst="rect">
            <a:avLst/>
          </a:prstGeom>
        </p:spPr>
      </p:pic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6959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2502000" y="87015"/>
            <a:ext cx="414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Menu główne edytora</a:t>
            </a:r>
            <a:endParaRPr lang="pl-PL" sz="24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52000" y="5542327"/>
            <a:ext cx="864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W każdej edycji tła, transformacje można stosować wielokrotnie i przemiennie. Wybór rodzajów transformacji, kolejność ich stosowania zależą od konkretnej sytuacji edytorskiej i potrzeb użytkownika. Każda transformacja jest automatycznie zapamiętywana, co umożliwia powrót wstecz i ponowienie tej samej lub wybór innej  transformacji.</a:t>
            </a:r>
            <a:endParaRPr lang="pl-PL" sz="1200" b="1" dirty="0"/>
          </a:p>
        </p:txBody>
      </p:sp>
      <p:grpSp>
        <p:nvGrpSpPr>
          <p:cNvPr id="47" name="Grupa 46"/>
          <p:cNvGrpSpPr/>
          <p:nvPr/>
        </p:nvGrpSpPr>
        <p:grpSpPr>
          <a:xfrm>
            <a:off x="2699792" y="2157879"/>
            <a:ext cx="4392128" cy="821638"/>
            <a:chOff x="2699792" y="2348880"/>
            <a:chExt cx="4392128" cy="821638"/>
          </a:xfrm>
        </p:grpSpPr>
        <p:cxnSp>
          <p:nvCxnSpPr>
            <p:cNvPr id="24" name="Łącznik łamany 23"/>
            <p:cNvCxnSpPr/>
            <p:nvPr/>
          </p:nvCxnSpPr>
          <p:spPr bwMode="auto">
            <a:xfrm rot="5400000">
              <a:off x="2933792" y="2252518"/>
              <a:ext cx="684000" cy="1152000"/>
            </a:xfrm>
            <a:prstGeom prst="bentConnector3">
              <a:avLst>
                <a:gd name="adj1" fmla="val -157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pole tekstowe 11"/>
            <p:cNvSpPr txBox="1"/>
            <p:nvPr/>
          </p:nvSpPr>
          <p:spPr>
            <a:xfrm>
              <a:off x="3851920" y="2348880"/>
              <a:ext cx="3240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Maskowanie fragmentu</a:t>
              </a:r>
              <a:endParaRPr lang="pl-PL" sz="1200" b="1" dirty="0"/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2118403" y="1779837"/>
            <a:ext cx="4973517" cy="1189219"/>
            <a:chOff x="2118403" y="1970838"/>
            <a:chExt cx="4973517" cy="1189219"/>
          </a:xfrm>
        </p:grpSpPr>
        <p:cxnSp>
          <p:nvCxnSpPr>
            <p:cNvPr id="36" name="Łącznik łamany 35"/>
            <p:cNvCxnSpPr/>
            <p:nvPr/>
          </p:nvCxnSpPr>
          <p:spPr bwMode="auto">
            <a:xfrm rot="5400000">
              <a:off x="2496403" y="1738057"/>
              <a:ext cx="1044000" cy="1800000"/>
            </a:xfrm>
            <a:prstGeom prst="bentConnector3">
              <a:avLst>
                <a:gd name="adj1" fmla="val -157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pole tekstowe 10"/>
            <p:cNvSpPr txBox="1"/>
            <p:nvPr/>
          </p:nvSpPr>
          <p:spPr>
            <a:xfrm>
              <a:off x="3851920" y="1970838"/>
              <a:ext cx="3240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Transformacja dwupunktowa</a:t>
              </a:r>
              <a:endParaRPr lang="pl-PL" sz="1200" b="1" dirty="0"/>
            </a:p>
          </p:txBody>
        </p:sp>
      </p:grpSp>
      <p:grpSp>
        <p:nvGrpSpPr>
          <p:cNvPr id="43" name="Grupa 42"/>
          <p:cNvGrpSpPr/>
          <p:nvPr/>
        </p:nvGrpSpPr>
        <p:grpSpPr>
          <a:xfrm>
            <a:off x="1576239" y="1401795"/>
            <a:ext cx="5515681" cy="1584005"/>
            <a:chOff x="1576239" y="1592796"/>
            <a:chExt cx="5515681" cy="1584005"/>
          </a:xfrm>
        </p:grpSpPr>
        <p:cxnSp>
          <p:nvCxnSpPr>
            <p:cNvPr id="37" name="Łącznik łamany 36"/>
            <p:cNvCxnSpPr/>
            <p:nvPr/>
          </p:nvCxnSpPr>
          <p:spPr bwMode="auto">
            <a:xfrm rot="16200000" flipH="1" flipV="1">
              <a:off x="2044239" y="1268801"/>
              <a:ext cx="1440000" cy="2376000"/>
            </a:xfrm>
            <a:prstGeom prst="bentConnector3">
              <a:avLst>
                <a:gd name="adj1" fmla="val -157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pole tekstowe 9"/>
            <p:cNvSpPr txBox="1"/>
            <p:nvPr/>
          </p:nvSpPr>
          <p:spPr>
            <a:xfrm>
              <a:off x="3851920" y="1592796"/>
              <a:ext cx="3240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200" b="1" dirty="0" smtClean="0"/>
                <a:t>Transformacja jednopunktowa</a:t>
              </a:r>
              <a:endParaRPr lang="pl-PL" sz="1200" b="1" dirty="0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1151944" y="1023753"/>
            <a:ext cx="5939976" cy="1934524"/>
            <a:chOff x="1151944" y="1214754"/>
            <a:chExt cx="5939976" cy="1934524"/>
          </a:xfrm>
        </p:grpSpPr>
        <p:cxnSp>
          <p:nvCxnSpPr>
            <p:cNvPr id="38" name="Łącznik łamany 37"/>
            <p:cNvCxnSpPr/>
            <p:nvPr/>
          </p:nvCxnSpPr>
          <p:spPr bwMode="auto">
            <a:xfrm rot="5400000">
              <a:off x="1709944" y="791278"/>
              <a:ext cx="1800000" cy="2916000"/>
            </a:xfrm>
            <a:prstGeom prst="bentConnector3">
              <a:avLst>
                <a:gd name="adj1" fmla="val -157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pole tekstowe 8"/>
            <p:cNvSpPr txBox="1"/>
            <p:nvPr/>
          </p:nvSpPr>
          <p:spPr>
            <a:xfrm>
              <a:off x="3851920" y="1214754"/>
              <a:ext cx="3240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Transformacja prostokątna</a:t>
              </a:r>
              <a:endParaRPr lang="pl-PL" sz="1200" b="1" dirty="0"/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575952" y="645711"/>
            <a:ext cx="6515968" cy="2304016"/>
            <a:chOff x="575952" y="836712"/>
            <a:chExt cx="6515968" cy="2304016"/>
          </a:xfrm>
        </p:grpSpPr>
        <p:cxnSp>
          <p:nvCxnSpPr>
            <p:cNvPr id="39" name="Łącznik łamany 38"/>
            <p:cNvCxnSpPr/>
            <p:nvPr/>
          </p:nvCxnSpPr>
          <p:spPr bwMode="auto">
            <a:xfrm rot="5400000">
              <a:off x="1277952" y="278728"/>
              <a:ext cx="2160000" cy="3564000"/>
            </a:xfrm>
            <a:prstGeom prst="bentConnector3">
              <a:avLst>
                <a:gd name="adj1" fmla="val -157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pole tekstowe 13"/>
            <p:cNvSpPr txBox="1"/>
            <p:nvPr/>
          </p:nvSpPr>
          <p:spPr>
            <a:xfrm>
              <a:off x="3851920" y="836712"/>
              <a:ext cx="3240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Wybór koloru maskowania</a:t>
              </a:r>
              <a:endParaRPr lang="pl-PL" sz="1200" b="1" dirty="0"/>
            </a:p>
          </p:txBody>
        </p:sp>
      </p:grpSp>
      <p:sp>
        <p:nvSpPr>
          <p:cNvPr id="40" name="pole tekstowe 39"/>
          <p:cNvSpPr txBox="1"/>
          <p:nvPr/>
        </p:nvSpPr>
        <p:spPr>
          <a:xfrm>
            <a:off x="1440000" y="6273368"/>
            <a:ext cx="6624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</a:rPr>
              <a:t>Uwaga: wszystkie transformacje są dostępne po otworzeniu pliku do edycji i mogą być stosowane zarówno w pozytywowym jak i negatywowym (po inwersji) obrazie próbki. </a:t>
            </a:r>
            <a:endParaRPr lang="pl-PL" sz="1200" b="1" dirty="0">
              <a:solidFill>
                <a:srgbClr val="FF0000"/>
              </a:solidFill>
            </a:endParaRPr>
          </a:p>
        </p:txBody>
      </p:sp>
      <p:grpSp>
        <p:nvGrpSpPr>
          <p:cNvPr id="46" name="Grupa 45"/>
          <p:cNvGrpSpPr/>
          <p:nvPr/>
        </p:nvGrpSpPr>
        <p:grpSpPr>
          <a:xfrm>
            <a:off x="3851920" y="3237999"/>
            <a:ext cx="3240000" cy="504056"/>
            <a:chOff x="3851920" y="3429000"/>
            <a:chExt cx="3240000" cy="504056"/>
          </a:xfrm>
        </p:grpSpPr>
        <p:cxnSp>
          <p:nvCxnSpPr>
            <p:cNvPr id="20" name="Łącznik łamany 19"/>
            <p:cNvCxnSpPr/>
            <p:nvPr/>
          </p:nvCxnSpPr>
          <p:spPr bwMode="auto">
            <a:xfrm rot="5400000" flipH="1">
              <a:off x="4174902" y="3375000"/>
              <a:ext cx="360000" cy="468000"/>
            </a:xfrm>
            <a:prstGeom prst="bentConnector3">
              <a:avLst>
                <a:gd name="adj1" fmla="val -2886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pole tekstowe 31"/>
            <p:cNvSpPr txBox="1"/>
            <p:nvPr/>
          </p:nvSpPr>
          <p:spPr>
            <a:xfrm>
              <a:off x="3851920" y="3656057"/>
              <a:ext cx="3240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Skalowanie edytowanej bitmapy</a:t>
              </a:r>
              <a:endParaRPr lang="pl-PL" sz="1200" b="1" dirty="0"/>
            </a:p>
          </p:txBody>
        </p:sp>
      </p:grpSp>
      <p:cxnSp>
        <p:nvCxnSpPr>
          <p:cNvPr id="34" name="Łącznik łamany 33"/>
          <p:cNvCxnSpPr/>
          <p:nvPr/>
        </p:nvCxnSpPr>
        <p:spPr bwMode="auto">
          <a:xfrm rot="16200000" flipV="1">
            <a:off x="1890015" y="2500231"/>
            <a:ext cx="2088000" cy="3564000"/>
          </a:xfrm>
          <a:prstGeom prst="bentConnector3">
            <a:avLst>
              <a:gd name="adj1" fmla="val -157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pole tekstowe 29"/>
          <p:cNvSpPr txBox="1"/>
          <p:nvPr/>
        </p:nvSpPr>
        <p:spPr>
          <a:xfrm>
            <a:off x="3851920" y="5193248"/>
            <a:ext cx="3240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Powyżej wskazanego piksela</a:t>
            </a:r>
            <a:endParaRPr lang="pl-PL" sz="1200" b="1" dirty="0"/>
          </a:p>
        </p:txBody>
      </p:sp>
      <p:grpSp>
        <p:nvGrpSpPr>
          <p:cNvPr id="49" name="Grupa 48"/>
          <p:cNvGrpSpPr/>
          <p:nvPr/>
        </p:nvGrpSpPr>
        <p:grpSpPr>
          <a:xfrm>
            <a:off x="1931456" y="3243556"/>
            <a:ext cx="5160464" cy="1881051"/>
            <a:chOff x="1931456" y="3243556"/>
            <a:chExt cx="5160464" cy="1881051"/>
          </a:xfrm>
        </p:grpSpPr>
        <p:cxnSp>
          <p:nvCxnSpPr>
            <p:cNvPr id="25" name="Łącznik łamany 24"/>
            <p:cNvCxnSpPr/>
            <p:nvPr/>
          </p:nvCxnSpPr>
          <p:spPr bwMode="auto">
            <a:xfrm rot="16200000" flipV="1">
              <a:off x="2525456" y="2649556"/>
              <a:ext cx="1728000" cy="2916000"/>
            </a:xfrm>
            <a:prstGeom prst="bentConnector3">
              <a:avLst>
                <a:gd name="adj1" fmla="val -157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pole tekstowe 30"/>
            <p:cNvSpPr txBox="1"/>
            <p:nvPr/>
          </p:nvSpPr>
          <p:spPr>
            <a:xfrm>
              <a:off x="3851920" y="4847608"/>
              <a:ext cx="3240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Poniżej wskazanego piksela</a:t>
              </a:r>
              <a:endParaRPr lang="pl-PL" sz="1200" b="1" dirty="0"/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2483968" y="3249776"/>
            <a:ext cx="4607952" cy="1529193"/>
            <a:chOff x="2483968" y="3440777"/>
            <a:chExt cx="4607952" cy="1529193"/>
          </a:xfrm>
        </p:grpSpPr>
        <p:cxnSp>
          <p:nvCxnSpPr>
            <p:cNvPr id="26" name="Łącznik łamany 25"/>
            <p:cNvCxnSpPr/>
            <p:nvPr/>
          </p:nvCxnSpPr>
          <p:spPr bwMode="auto">
            <a:xfrm rot="16200000" flipV="1">
              <a:off x="2681968" y="3242777"/>
              <a:ext cx="1404000" cy="1800000"/>
            </a:xfrm>
            <a:prstGeom prst="bentConnector3">
              <a:avLst>
                <a:gd name="adj1" fmla="val -157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pole tekstowe 28"/>
            <p:cNvSpPr txBox="1"/>
            <p:nvPr/>
          </p:nvSpPr>
          <p:spPr>
            <a:xfrm>
              <a:off x="3851920" y="4692971"/>
              <a:ext cx="3240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Transformacja dwustronna</a:t>
              </a:r>
              <a:endParaRPr lang="pl-PL" sz="1200" b="1" dirty="0"/>
            </a:p>
          </p:txBody>
        </p:sp>
      </p:grpSp>
      <p:cxnSp>
        <p:nvCxnSpPr>
          <p:cNvPr id="27" name="Łącznik łamany 26"/>
          <p:cNvCxnSpPr/>
          <p:nvPr/>
        </p:nvCxnSpPr>
        <p:spPr bwMode="auto">
          <a:xfrm rot="16200000" flipV="1">
            <a:off x="3222008" y="2869826"/>
            <a:ext cx="1044000" cy="1800000"/>
          </a:xfrm>
          <a:prstGeom prst="bentConnector3">
            <a:avLst>
              <a:gd name="adj1" fmla="val -157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pole tekstowe 32"/>
          <p:cNvSpPr txBox="1"/>
          <p:nvPr/>
        </p:nvSpPr>
        <p:spPr>
          <a:xfrm>
            <a:off x="3851920" y="4156332"/>
            <a:ext cx="3240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Inwersja</a:t>
            </a:r>
            <a:endParaRPr lang="pl-PL" sz="1200" b="1" dirty="0"/>
          </a:p>
        </p:txBody>
      </p:sp>
      <p:grpSp>
        <p:nvGrpSpPr>
          <p:cNvPr id="48" name="Grupa 47"/>
          <p:cNvGrpSpPr/>
          <p:nvPr/>
        </p:nvGrpSpPr>
        <p:grpSpPr>
          <a:xfrm>
            <a:off x="3420072" y="3230494"/>
            <a:ext cx="3671848" cy="857199"/>
            <a:chOff x="3420072" y="3421495"/>
            <a:chExt cx="3671848" cy="857199"/>
          </a:xfrm>
        </p:grpSpPr>
        <p:cxnSp>
          <p:nvCxnSpPr>
            <p:cNvPr id="35" name="Łącznik łamany 34"/>
            <p:cNvCxnSpPr/>
            <p:nvPr/>
          </p:nvCxnSpPr>
          <p:spPr bwMode="auto">
            <a:xfrm rot="16200000" flipV="1">
              <a:off x="3960072" y="2881495"/>
              <a:ext cx="720000" cy="1800000"/>
            </a:xfrm>
            <a:prstGeom prst="bentConnector3">
              <a:avLst>
                <a:gd name="adj1" fmla="val -157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pole tekstowe 12"/>
            <p:cNvSpPr txBox="1"/>
            <p:nvPr/>
          </p:nvSpPr>
          <p:spPr>
            <a:xfrm>
              <a:off x="3851920" y="4001695"/>
              <a:ext cx="3240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Przegląd wykonanych transformacji</a:t>
              </a:r>
              <a:endParaRPr lang="pl-PL" sz="1200" b="1" dirty="0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314000" y="373306"/>
            <a:ext cx="651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Przykłady zastosowania EDYTORA  </a:t>
            </a:r>
            <a:endParaRPr lang="pl-PL" sz="2400" b="1" dirty="0"/>
          </a:p>
        </p:txBody>
      </p:sp>
      <p:pic>
        <p:nvPicPr>
          <p:cNvPr id="6" name="Obraz 5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471" y="980728"/>
            <a:ext cx="4140000" cy="31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 descr="1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590" y="980728"/>
            <a:ext cx="4140000" cy="31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trzałka w dół 7"/>
          <p:cNvSpPr/>
          <p:nvPr/>
        </p:nvSpPr>
        <p:spPr bwMode="auto">
          <a:xfrm rot="16200000">
            <a:off x="4466108" y="2232330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Obraz 8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604" y="4264712"/>
            <a:ext cx="4212000" cy="2404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az 9" descr="21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4115" y="4264709"/>
            <a:ext cx="4212000" cy="2404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trzałka w dół 10"/>
          <p:cNvSpPr/>
          <p:nvPr/>
        </p:nvSpPr>
        <p:spPr bwMode="auto">
          <a:xfrm rot="16200000">
            <a:off x="4466108" y="5286572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1314000" y="373306"/>
            <a:ext cx="651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Przykłady zastosowania EDYTORA  </a:t>
            </a:r>
            <a:endParaRPr lang="pl-PL" sz="2400" b="1" dirty="0"/>
          </a:p>
        </p:txBody>
      </p:sp>
      <p:pic>
        <p:nvPicPr>
          <p:cNvPr id="11" name="Obraz 10" descr="skanowanie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156" y="1152177"/>
            <a:ext cx="2674286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az 11" descr="skanowanie000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2691" y="1152177"/>
            <a:ext cx="2674286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az 12" descr="skanowanie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959" y="4072019"/>
            <a:ext cx="4086483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az 13" descr="skanowanie0002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2691" y="4072019"/>
            <a:ext cx="4086483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trzałka w dół 14"/>
          <p:cNvSpPr/>
          <p:nvPr/>
        </p:nvSpPr>
        <p:spPr bwMode="auto">
          <a:xfrm rot="16200000">
            <a:off x="4466108" y="2232330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trzałka w dół 15"/>
          <p:cNvSpPr/>
          <p:nvPr/>
        </p:nvSpPr>
        <p:spPr bwMode="auto">
          <a:xfrm rot="16200000">
            <a:off x="4466108" y="5157200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1314000" y="373306"/>
            <a:ext cx="651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Przykłady zastosowania EDYTORA  </a:t>
            </a:r>
            <a:endParaRPr lang="pl-PL" sz="2400" b="1" dirty="0"/>
          </a:p>
        </p:txBody>
      </p:sp>
      <p:pic>
        <p:nvPicPr>
          <p:cNvPr id="11" name="Obraz 10" descr="skanowanie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3960000" cy="2318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az 11" descr="skanowanie000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2691" y="1268760"/>
            <a:ext cx="3960000" cy="2318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az 12" descr="skanowanie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000" y="3933056"/>
            <a:ext cx="3960000" cy="2479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az 13" descr="skanowanie0004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6000" y="3933056"/>
            <a:ext cx="3960000" cy="2479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trzałka w dół 14"/>
          <p:cNvSpPr/>
          <p:nvPr/>
        </p:nvSpPr>
        <p:spPr bwMode="auto">
          <a:xfrm rot="16200000">
            <a:off x="4466108" y="2232330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trzałka w dół 15"/>
          <p:cNvSpPr/>
          <p:nvPr/>
        </p:nvSpPr>
        <p:spPr bwMode="auto">
          <a:xfrm rot="16200000">
            <a:off x="4466108" y="5157200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1314000" y="373306"/>
            <a:ext cx="651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Przykłady zastosowania EDYTORA  </a:t>
            </a:r>
            <a:endParaRPr lang="pl-PL" sz="2400" b="1" dirty="0"/>
          </a:p>
        </p:txBody>
      </p:sp>
      <p:pic>
        <p:nvPicPr>
          <p:cNvPr id="13" name="Obraz 12" descr="skanowanie000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000" y="4068711"/>
            <a:ext cx="3960000" cy="2672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 descr="skanowanie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748" y="908720"/>
            <a:ext cx="3960000" cy="2672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az 11" descr="skanowanie000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252" y="908720"/>
            <a:ext cx="3960000" cy="2672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Strzałka w dół 13"/>
          <p:cNvSpPr/>
          <p:nvPr/>
        </p:nvSpPr>
        <p:spPr bwMode="auto">
          <a:xfrm rot="16200000">
            <a:off x="4464220" y="2016306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trzałka w dół 14"/>
          <p:cNvSpPr/>
          <p:nvPr/>
        </p:nvSpPr>
        <p:spPr bwMode="auto">
          <a:xfrm>
            <a:off x="4464000" y="3645064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 z marginese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48072" cy="64807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az 2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11" y="1251088"/>
            <a:ext cx="3960000" cy="29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az 3" descr="1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5031" y="1251088"/>
            <a:ext cx="3960000" cy="29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1314000" y="404664"/>
            <a:ext cx="651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/>
              <a:t>Przykłady zastosowania EDYTORA  </a:t>
            </a:r>
            <a:endParaRPr lang="pl-PL" sz="2400" b="1" dirty="0"/>
          </a:p>
        </p:txBody>
      </p:sp>
      <p:sp>
        <p:nvSpPr>
          <p:cNvPr id="9" name="Strzałka w dół 8"/>
          <p:cNvSpPr/>
          <p:nvPr/>
        </p:nvSpPr>
        <p:spPr bwMode="auto">
          <a:xfrm rot="16200000">
            <a:off x="4456583" y="2562122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Obraz 12" descr="yyyinnekoloryKrzyś-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178" y="4437352"/>
            <a:ext cx="378348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az 13" descr="yyyinnekoloryKrzyś-05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4782" y="4437352"/>
            <a:ext cx="378348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trzałka w dół 14"/>
          <p:cNvSpPr/>
          <p:nvPr/>
        </p:nvSpPr>
        <p:spPr bwMode="auto">
          <a:xfrm rot="16200000">
            <a:off x="4461924" y="5344913"/>
            <a:ext cx="216000" cy="3600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theme/theme1.xml><?xml version="1.0" encoding="utf-8"?>
<a:theme xmlns:a="http://schemas.openxmlformats.org/drawingml/2006/main" name="Presentation of bad news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of bad news</Template>
  <TotalTime>3209</TotalTime>
  <Words>535</Words>
  <Application>Microsoft Office PowerPoint</Application>
  <PresentationFormat>Pokaz na ekranie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Presentation of bad news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Przekazywanie złych wiadomości</dc:title>
  <dc:creator>Krystyn</dc:creator>
  <cp:lastModifiedBy>Krystyn Łuszczuk</cp:lastModifiedBy>
  <cp:revision>347</cp:revision>
  <dcterms:created xsi:type="dcterms:W3CDTF">2014-08-19T01:28:25Z</dcterms:created>
  <dcterms:modified xsi:type="dcterms:W3CDTF">2016-02-17T13:31:48Z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TC062560581045</vt:lpwstr>
  </property>
</Properties>
</file>